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4.png" ContentType="image/png"/>
  <Override PartName="/ppt/media/image11.jpeg" ContentType="image/jpeg"/>
  <Override PartName="/ppt/media/image22.png" ContentType="image/png"/>
  <Override PartName="/ppt/media/image23.png" ContentType="image/png"/>
  <Override PartName="/ppt/media/image20.gif" ContentType="image/gif"/>
  <Override PartName="/ppt/media/image13.png" ContentType="image/png"/>
  <Override PartName="/ppt/media/image21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1.jpeg" ContentType="image/jpeg"/>
  <Override PartName="/ppt/media/image47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40.png" ContentType="image/png"/>
  <Override PartName="/ppt/media/image41.png" ContentType="image/png"/>
  <Override PartName="/ppt/media/image30.png" ContentType="image/png"/>
  <Override PartName="/ppt/media/image42.png" ContentType="image/png"/>
  <Override PartName="/ppt/media/image31.png" ContentType="image/png"/>
  <Override PartName="/ppt/media/image29.png" ContentType="image/png"/>
  <Override PartName="/ppt/media/image43.png" ContentType="image/png"/>
  <Override PartName="/ppt/media/image44.png" ContentType="image/png"/>
  <Override PartName="/ppt/media/image51.gif" ContentType="image/gif"/>
  <Override PartName="/ppt/media/image45.png" ContentType="image/png"/>
  <Override PartName="/ppt/media/image46.png" ContentType="image/png"/>
  <Override PartName="/ppt/media/image48.png" ContentType="image/png"/>
  <Override PartName="/ppt/media/image5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6.png" ContentType="image/png"/>
  <Override PartName="/ppt/media/image36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8288000" cy="10287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presProps" Target="presProps.xml"/>
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gif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587462-EAE2-403B-9172-7C69CCA9DC3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DAE2666-8D67-4608-8D33-E5D5A275A2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09DFA2B-335A-4DF4-A776-9C7E866E46C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8008B7D-1ED8-478A-A650-18CFCC96D11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5D6198C-7B20-4EE4-B907-22474CC51AA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9FAE70-EE4F-4F7A-9450-4D009E5C65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5BB650B-0C4A-4064-8981-EB1504A9ACF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6D341F-0901-4004-8E67-C4D96F66845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43A3235-C58D-495B-AB16-732D1598C31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267D208-E3E5-43FB-B574-09C65EF04E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5C2A55B-89B3-4078-9629-4335AF5E14D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E881D19-6F2F-48F9-97AA-681DFA66B1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D7E963F-C011-499C-BAA1-67C2510037B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4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1.png"/><Relationship Id="rId7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42.png"/><Relationship Id="rId6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4.png"/><Relationship Id="rId8" Type="http://schemas.openxmlformats.org/officeDocument/2006/relationships/image" Target="../media/image44.png"/><Relationship Id="rId9" Type="http://schemas.openxmlformats.org/officeDocument/2006/relationships/image" Target="../media/image44.png"/><Relationship Id="rId10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1.png"/><Relationship Id="rId7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8" Type="http://schemas.openxmlformats.org/officeDocument/2006/relationships/image" Target="../media/image48.png"/><Relationship Id="rId9" Type="http://schemas.openxmlformats.org/officeDocument/2006/relationships/image" Target="../media/image49.png"/><Relationship Id="rId10" Type="http://schemas.openxmlformats.org/officeDocument/2006/relationships/image" Target="../media/image50.png"/><Relationship Id="rId11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1.gif"/><Relationship Id="rId6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jpeg"/><Relationship Id="rId9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Relationship Id="rId9" Type="http://schemas.openxmlformats.org/officeDocument/2006/relationships/image" Target="../media/image20.gif"/><Relationship Id="rId10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9" Type="http://schemas.openxmlformats.org/officeDocument/2006/relationships/image" Target="../media/image26.png"/><Relationship Id="rId10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22.png"/><Relationship Id="rId5" Type="http://schemas.openxmlformats.org/officeDocument/2006/relationships/image" Target="../media/image27.png"/><Relationship Id="rId6" Type="http://schemas.openxmlformats.org/officeDocument/2006/relationships/image" Target="../media/image26.png"/><Relationship Id="rId7" Type="http://schemas.openxmlformats.org/officeDocument/2006/relationships/image" Target="../media/image21.png"/><Relationship Id="rId8" Type="http://schemas.openxmlformats.org/officeDocument/2006/relationships/image" Target="../media/image28.png"/><Relationship Id="rId9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33.png"/><Relationship Id="rId8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34.png"/><Relationship Id="rId4" Type="http://schemas.openxmlformats.org/officeDocument/2006/relationships/image" Target="../media/image29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8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grpSp>
        <p:nvGrpSpPr>
          <p:cNvPr id="42" name="Group 3"/>
          <p:cNvGrpSpPr/>
          <p:nvPr/>
        </p:nvGrpSpPr>
        <p:grpSpPr>
          <a:xfrm>
            <a:off x="0" y="9907200"/>
            <a:ext cx="16192080" cy="3302640"/>
            <a:chOff x="0" y="9907200"/>
            <a:chExt cx="16192080" cy="3302640"/>
          </a:xfrm>
        </p:grpSpPr>
        <p:sp>
          <p:nvSpPr>
            <p:cNvPr id="43" name="Freeform 4"/>
            <p:cNvSpPr/>
            <p:nvPr/>
          </p:nvSpPr>
          <p:spPr>
            <a:xfrm>
              <a:off x="0" y="10123920"/>
              <a:ext cx="16192080" cy="172080"/>
            </a:xfrm>
            <a:custGeom>
              <a:avLst/>
              <a:gdLst>
                <a:gd name="textAreaLeft" fmla="*/ 0 w 16192080"/>
                <a:gd name="textAreaRight" fmla="*/ 16192440 w 16192080"/>
                <a:gd name="textAreaTop" fmla="*/ 0 h 172080"/>
                <a:gd name="textAreaBottom" fmla="*/ 172440 h 172080"/>
              </a:gdLst>
              <a:ahLst/>
              <a:rect l="textAreaLeft" t="textAreaTop" r="textAreaRight" b="textAreaBottom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TextBox 5"/>
            <p:cNvSpPr/>
            <p:nvPr/>
          </p:nvSpPr>
          <p:spPr>
            <a:xfrm>
              <a:off x="0" y="9907200"/>
              <a:ext cx="308592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5" name="Group 6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46" name="Freeform 7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TextBox 8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8" name="Picture 9" descr=""/>
          <p:cNvPicPr/>
          <p:nvPr/>
        </p:nvPicPr>
        <p:blipFill>
          <a:blip r:embed="rId2"/>
          <a:stretch/>
        </p:blipFill>
        <p:spPr>
          <a:xfrm>
            <a:off x="16928280" y="392040"/>
            <a:ext cx="811440" cy="811440"/>
          </a:xfrm>
          <a:prstGeom prst="rect">
            <a:avLst/>
          </a:prstGeom>
          <a:ln w="0">
            <a:noFill/>
          </a:ln>
        </p:spPr>
      </p:pic>
      <p:pic>
        <p:nvPicPr>
          <p:cNvPr id="49" name="Picture 10" descr=""/>
          <p:cNvPicPr/>
          <p:nvPr/>
        </p:nvPicPr>
        <p:blipFill>
          <a:blip r:embed="rId3"/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50" name="Group 11"/>
          <p:cNvGrpSpPr/>
          <p:nvPr/>
        </p:nvGrpSpPr>
        <p:grpSpPr>
          <a:xfrm>
            <a:off x="172800" y="6098400"/>
            <a:ext cx="12385800" cy="4188240"/>
            <a:chOff x="172800" y="6098400"/>
            <a:chExt cx="12385800" cy="4188240"/>
          </a:xfrm>
        </p:grpSpPr>
        <p:sp>
          <p:nvSpPr>
            <p:cNvPr id="51" name="TextBox 12"/>
            <p:cNvSpPr/>
            <p:nvPr/>
          </p:nvSpPr>
          <p:spPr>
            <a:xfrm>
              <a:off x="172800" y="6098400"/>
              <a:ext cx="12385800" cy="335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13201"/>
                </a:lnSpc>
              </a:pPr>
              <a:r>
                <a:rPr b="0" lang="en-US" sz="12000" spc="-1" strike="noStrike">
                  <a:solidFill>
                    <a:srgbClr val="2c92d5"/>
                  </a:solidFill>
                  <a:latin typeface="Aileron Heavy Bold"/>
                </a:rPr>
                <a:t>Group 8 Presentation</a:t>
              </a:r>
              <a:endParaRPr b="0" lang="en-US" sz="12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TextBox 13"/>
            <p:cNvSpPr/>
            <p:nvPr/>
          </p:nvSpPr>
          <p:spPr>
            <a:xfrm>
              <a:off x="172800" y="9801360"/>
              <a:ext cx="12385800" cy="485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39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53" name="Picture 14" descr=""/>
          <p:cNvPicPr/>
          <p:nvPr/>
        </p:nvPicPr>
        <p:blipFill>
          <a:blip r:embed="rId4">
            <a:alphaModFix amt="30000"/>
          </a:blip>
          <a:stretch/>
        </p:blipFill>
        <p:spPr>
          <a:xfrm rot="1861800">
            <a:off x="11317680" y="-2573280"/>
            <a:ext cx="11220120" cy="6140520"/>
          </a:xfrm>
          <a:prstGeom prst="rect">
            <a:avLst/>
          </a:prstGeom>
          <a:ln w="0">
            <a:noFill/>
          </a:ln>
        </p:spPr>
      </p:pic>
      <p:grpSp>
        <p:nvGrpSpPr>
          <p:cNvPr id="54" name="Group 15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55" name="Freeform 16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TextBox 17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57" name="Group 18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58" name="Freeform 19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TextBox 20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60" name="TextBox 21"/>
          <p:cNvSpPr/>
          <p:nvPr/>
        </p:nvSpPr>
        <p:spPr>
          <a:xfrm>
            <a:off x="12975480" y="9531000"/>
            <a:ext cx="5500080" cy="36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894"/>
              </a:lnSpc>
            </a:pPr>
            <a:r>
              <a:rPr b="0" lang="en-US" sz="2890" spc="83" strike="noStrike">
                <a:solidFill>
                  <a:srgbClr val="2c92d5"/>
                </a:solidFill>
                <a:latin typeface="Aileron Regular"/>
              </a:rPr>
              <a:t>supervised by Dr. Valery</a:t>
            </a:r>
            <a:endParaRPr b="0" lang="en-US" sz="289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337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981800">
            <a:off x="10135440" y="-289044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338" name="Picture 4" descr=""/>
          <p:cNvPicPr/>
          <p:nvPr/>
        </p:nvPicPr>
        <p:blipFill>
          <a:blip r:embed="rId3">
            <a:alphaModFix amt="42000"/>
          </a:blip>
          <a:stretch/>
        </p:blipFill>
        <p:spPr>
          <a:xfrm rot="10912800">
            <a:off x="14954760" y="-1391760"/>
            <a:ext cx="4253760" cy="4253760"/>
          </a:xfrm>
          <a:prstGeom prst="rect">
            <a:avLst/>
          </a:prstGeom>
          <a:ln w="0">
            <a:noFill/>
          </a:ln>
        </p:spPr>
      </p:pic>
      <p:grpSp>
        <p:nvGrpSpPr>
          <p:cNvPr id="339" name="Group 5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340" name="Freeform 6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41" name="TextBox 7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42" name="Group 8"/>
          <p:cNvGrpSpPr/>
          <p:nvPr/>
        </p:nvGrpSpPr>
        <p:grpSpPr>
          <a:xfrm>
            <a:off x="10279800" y="-397080"/>
            <a:ext cx="8241120" cy="3302640"/>
            <a:chOff x="10279800" y="-397080"/>
            <a:chExt cx="8241120" cy="3302640"/>
          </a:xfrm>
        </p:grpSpPr>
        <p:sp>
          <p:nvSpPr>
            <p:cNvPr id="343" name="Freeform 9"/>
            <p:cNvSpPr/>
            <p:nvPr/>
          </p:nvSpPr>
          <p:spPr>
            <a:xfrm>
              <a:off x="10279800" y="-180000"/>
              <a:ext cx="8241120" cy="35964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359640"/>
                <a:gd name="textAreaBottom" fmla="*/ 360000 h 359640"/>
              </a:gdLst>
              <a:ahLst/>
              <a:rect l="textAreaLeft" t="textAreaTop" r="textAreaRight" b="textAreaBottom"/>
              <a:pathLst>
                <a:path w="2170569" h="94811">
                  <a:moveTo>
                    <a:pt x="0" y="0"/>
                  </a:moveTo>
                  <a:lnTo>
                    <a:pt x="2170569" y="0"/>
                  </a:lnTo>
                  <a:lnTo>
                    <a:pt x="2170569" y="94811"/>
                  </a:lnTo>
                  <a:lnTo>
                    <a:pt x="0" y="94811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44" name="TextBox 10"/>
            <p:cNvSpPr/>
            <p:nvPr/>
          </p:nvSpPr>
          <p:spPr>
            <a:xfrm>
              <a:off x="10279800" y="-39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45" name="Group 11"/>
          <p:cNvGrpSpPr/>
          <p:nvPr/>
        </p:nvGrpSpPr>
        <p:grpSpPr>
          <a:xfrm>
            <a:off x="7217280" y="3439080"/>
            <a:ext cx="2944800" cy="2886480"/>
            <a:chOff x="7217280" y="3439080"/>
            <a:chExt cx="2944800" cy="2886480"/>
          </a:xfrm>
        </p:grpSpPr>
        <p:sp>
          <p:nvSpPr>
            <p:cNvPr id="346" name="Freeform 12"/>
            <p:cNvSpPr/>
            <p:nvPr/>
          </p:nvSpPr>
          <p:spPr>
            <a:xfrm rot="1973400">
              <a:off x="7491960" y="3939480"/>
              <a:ext cx="2346480" cy="1705320"/>
            </a:xfrm>
            <a:custGeom>
              <a:avLst/>
              <a:gdLst>
                <a:gd name="textAreaLeft" fmla="*/ 0 w 2346480"/>
                <a:gd name="textAreaRight" fmla="*/ 2346840 w 2346480"/>
                <a:gd name="textAreaTop" fmla="*/ 0 h 1705320"/>
                <a:gd name="textAreaBottom" fmla="*/ 1705680 h 1705320"/>
              </a:gdLst>
              <a:ahLst/>
              <a:rect l="textAreaLeft" t="textAreaTop" r="textAreaRight" b="textAreaBottom"/>
              <a:pathLst>
                <a:path w="730209" h="530734">
                  <a:moveTo>
                    <a:pt x="203200" y="0"/>
                  </a:moveTo>
                  <a:lnTo>
                    <a:pt x="730209" y="0"/>
                  </a:lnTo>
                  <a:lnTo>
                    <a:pt x="527009" y="530734"/>
                  </a:lnTo>
                  <a:lnTo>
                    <a:pt x="0" y="53073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47" name="TextBox 13"/>
            <p:cNvSpPr/>
            <p:nvPr/>
          </p:nvSpPr>
          <p:spPr>
            <a:xfrm rot="1973400">
              <a:off x="7778160" y="3822480"/>
              <a:ext cx="1958760" cy="2142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48" name="Group 14"/>
          <p:cNvGrpSpPr/>
          <p:nvPr/>
        </p:nvGrpSpPr>
        <p:grpSpPr>
          <a:xfrm>
            <a:off x="-187560" y="1971720"/>
            <a:ext cx="8852760" cy="3838320"/>
            <a:chOff x="-187560" y="1971720"/>
            <a:chExt cx="8852760" cy="3838320"/>
          </a:xfrm>
        </p:grpSpPr>
        <p:sp>
          <p:nvSpPr>
            <p:cNvPr id="349" name="Freeform 15"/>
            <p:cNvSpPr/>
            <p:nvPr/>
          </p:nvSpPr>
          <p:spPr>
            <a:xfrm>
              <a:off x="-187560" y="2445120"/>
              <a:ext cx="8852760" cy="2347200"/>
            </a:xfrm>
            <a:custGeom>
              <a:avLst/>
              <a:gdLst>
                <a:gd name="textAreaLeft" fmla="*/ 0 w 8852760"/>
                <a:gd name="textAreaRight" fmla="*/ 8853120 w 8852760"/>
                <a:gd name="textAreaTop" fmla="*/ 0 h 2347200"/>
                <a:gd name="textAreaBottom" fmla="*/ 2347560 h 2347200"/>
              </a:gdLst>
              <a:ahLst/>
              <a:rect l="textAreaLeft" t="textAreaTop" r="textAreaRight" b="textAreaBottom"/>
              <a:pathLst>
                <a:path w="1069116" h="283503">
                  <a:moveTo>
                    <a:pt x="865916" y="0"/>
                  </a:moveTo>
                  <a:lnTo>
                    <a:pt x="0" y="0"/>
                  </a:lnTo>
                  <a:lnTo>
                    <a:pt x="0" y="283503"/>
                  </a:lnTo>
                  <a:lnTo>
                    <a:pt x="865916" y="283503"/>
                  </a:lnTo>
                  <a:lnTo>
                    <a:pt x="1069116" y="141751"/>
                  </a:lnTo>
                  <a:lnTo>
                    <a:pt x="865916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50" name="TextBox 16"/>
            <p:cNvSpPr/>
            <p:nvPr/>
          </p:nvSpPr>
          <p:spPr>
            <a:xfrm>
              <a:off x="-187560" y="197172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351" name="TextBox 17"/>
          <p:cNvSpPr/>
          <p:nvPr/>
        </p:nvSpPr>
        <p:spPr>
          <a:xfrm>
            <a:off x="8946000" y="4764240"/>
            <a:ext cx="9000" cy="29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520"/>
              </a:lnSpc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352" name="Group 18"/>
          <p:cNvGrpSpPr/>
          <p:nvPr/>
        </p:nvGrpSpPr>
        <p:grpSpPr>
          <a:xfrm>
            <a:off x="1028880" y="6168600"/>
            <a:ext cx="8615160" cy="3838320"/>
            <a:chOff x="1028880" y="6168600"/>
            <a:chExt cx="8615160" cy="3838320"/>
          </a:xfrm>
        </p:grpSpPr>
        <p:sp>
          <p:nvSpPr>
            <p:cNvPr id="353" name="Freeform 19"/>
            <p:cNvSpPr/>
            <p:nvPr/>
          </p:nvSpPr>
          <p:spPr>
            <a:xfrm>
              <a:off x="1028880" y="6642000"/>
              <a:ext cx="8615160" cy="2347200"/>
            </a:xfrm>
            <a:custGeom>
              <a:avLst/>
              <a:gdLst>
                <a:gd name="textAreaLeft" fmla="*/ 0 w 8615160"/>
                <a:gd name="textAreaRight" fmla="*/ 8615520 w 8615160"/>
                <a:gd name="textAreaTop" fmla="*/ 0 h 2347200"/>
                <a:gd name="textAreaBottom" fmla="*/ 2347560 h 2347200"/>
              </a:gdLst>
              <a:ahLst/>
              <a:rect l="textAreaLeft" t="textAreaTop" r="textAreaRight" b="textAreaBottom"/>
              <a:pathLst>
                <a:path w="1040408" h="283503">
                  <a:moveTo>
                    <a:pt x="837208" y="0"/>
                  </a:moveTo>
                  <a:lnTo>
                    <a:pt x="0" y="0"/>
                  </a:lnTo>
                  <a:lnTo>
                    <a:pt x="0" y="283503"/>
                  </a:lnTo>
                  <a:lnTo>
                    <a:pt x="837208" y="283503"/>
                  </a:lnTo>
                  <a:lnTo>
                    <a:pt x="1040408" y="141751"/>
                  </a:lnTo>
                  <a:lnTo>
                    <a:pt x="837208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54" name="TextBox 20"/>
            <p:cNvSpPr/>
            <p:nvPr/>
          </p:nvSpPr>
          <p:spPr>
            <a:xfrm>
              <a:off x="1028880" y="616860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55" name="Group 21"/>
          <p:cNvGrpSpPr/>
          <p:nvPr/>
        </p:nvGrpSpPr>
        <p:grpSpPr>
          <a:xfrm>
            <a:off x="8619840" y="4450680"/>
            <a:ext cx="8639640" cy="3838320"/>
            <a:chOff x="8619840" y="4450680"/>
            <a:chExt cx="8639640" cy="3838320"/>
          </a:xfrm>
        </p:grpSpPr>
        <p:sp>
          <p:nvSpPr>
            <p:cNvPr id="356" name="Freeform 22"/>
            <p:cNvSpPr/>
            <p:nvPr/>
          </p:nvSpPr>
          <p:spPr>
            <a:xfrm rot="10800000">
              <a:off x="8619840" y="4926960"/>
              <a:ext cx="8639640" cy="2888280"/>
            </a:xfrm>
            <a:custGeom>
              <a:avLst/>
              <a:gdLst>
                <a:gd name="textAreaLeft" fmla="*/ 0 w 8639640"/>
                <a:gd name="textAreaRight" fmla="*/ 8640000 w 8639640"/>
                <a:gd name="textAreaTop" fmla="*/ 0 h 2888280"/>
                <a:gd name="textAreaBottom" fmla="*/ 2888640 h 2888280"/>
              </a:gdLst>
              <a:ahLst/>
              <a:rect l="textAreaLeft" t="textAreaTop" r="textAreaRight" b="textAreaBottom"/>
              <a:pathLst>
                <a:path w="1043396" h="348852">
                  <a:moveTo>
                    <a:pt x="840196" y="0"/>
                  </a:moveTo>
                  <a:lnTo>
                    <a:pt x="0" y="0"/>
                  </a:lnTo>
                  <a:lnTo>
                    <a:pt x="0" y="348852"/>
                  </a:lnTo>
                  <a:lnTo>
                    <a:pt x="840196" y="348852"/>
                  </a:lnTo>
                  <a:lnTo>
                    <a:pt x="1043396" y="174426"/>
                  </a:lnTo>
                  <a:lnTo>
                    <a:pt x="840196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57" name="TextBox 23"/>
            <p:cNvSpPr/>
            <p:nvPr/>
          </p:nvSpPr>
          <p:spPr>
            <a:xfrm rot="10800000">
              <a:off x="11475720" y="445032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58" name="Picture 24" descr=""/>
          <p:cNvPicPr/>
          <p:nvPr/>
        </p:nvPicPr>
        <p:blipFill>
          <a:blip r:embed="rId4"/>
          <a:stretch/>
        </p:blipFill>
        <p:spPr>
          <a:xfrm>
            <a:off x="9771480" y="5175000"/>
            <a:ext cx="2381040" cy="973800"/>
          </a:xfrm>
          <a:prstGeom prst="rect">
            <a:avLst/>
          </a:prstGeom>
          <a:ln w="0">
            <a:noFill/>
          </a:ln>
        </p:spPr>
      </p:pic>
      <p:pic>
        <p:nvPicPr>
          <p:cNvPr id="359" name="Picture 25" descr=""/>
          <p:cNvPicPr/>
          <p:nvPr/>
        </p:nvPicPr>
        <p:blipFill>
          <a:blip r:embed="rId5"/>
          <a:stretch/>
        </p:blipFill>
        <p:spPr>
          <a:xfrm>
            <a:off x="2124720" y="6715440"/>
            <a:ext cx="1379160" cy="1346400"/>
          </a:xfrm>
          <a:prstGeom prst="rect">
            <a:avLst/>
          </a:prstGeom>
          <a:ln w="0">
            <a:noFill/>
          </a:ln>
        </p:spPr>
      </p:pic>
      <p:pic>
        <p:nvPicPr>
          <p:cNvPr id="360" name="Picture 26" descr=""/>
          <p:cNvPicPr/>
          <p:nvPr/>
        </p:nvPicPr>
        <p:blipFill>
          <a:blip r:embed="rId6">
            <a:alphaModFix amt="77000"/>
          </a:blip>
          <a:stretch/>
        </p:blipFill>
        <p:spPr>
          <a:xfrm>
            <a:off x="704880" y="2394720"/>
            <a:ext cx="2109240" cy="1181160"/>
          </a:xfrm>
          <a:prstGeom prst="rect">
            <a:avLst/>
          </a:prstGeom>
          <a:ln w="0">
            <a:noFill/>
          </a:ln>
        </p:spPr>
      </p:pic>
      <p:sp>
        <p:nvSpPr>
          <p:cNvPr id="361" name="TextBox 27"/>
          <p:cNvSpPr/>
          <p:nvPr/>
        </p:nvSpPr>
        <p:spPr>
          <a:xfrm>
            <a:off x="-120240" y="3671280"/>
            <a:ext cx="80773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798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Trocchi"/>
              </a:rPr>
              <a:t>It is an open source user interface used to develop mobile apps written with javascript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TextBox 28"/>
          <p:cNvSpPr/>
          <p:nvPr/>
        </p:nvSpPr>
        <p:spPr>
          <a:xfrm>
            <a:off x="2509560" y="2359440"/>
            <a:ext cx="4080960" cy="75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950"/>
              </a:lnSpc>
            </a:pPr>
            <a:r>
              <a:rPr b="0" lang="en-US" sz="4250" spc="-1" strike="noStrike">
                <a:solidFill>
                  <a:srgbClr val="ffffff"/>
                </a:solidFill>
                <a:latin typeface="Abril Fatface"/>
              </a:rPr>
              <a:t>NativeScript:</a:t>
            </a: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TextBox 29"/>
          <p:cNvSpPr/>
          <p:nvPr/>
        </p:nvSpPr>
        <p:spPr>
          <a:xfrm>
            <a:off x="2124720" y="8138160"/>
            <a:ext cx="621792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016"/>
              </a:lnSpc>
            </a:pPr>
            <a:r>
              <a:rPr b="0" lang="en-US" sz="2150" spc="-1" strike="noStrike">
                <a:solidFill>
                  <a:srgbClr val="ffffff"/>
                </a:solidFill>
                <a:latin typeface="Trocchi"/>
              </a:rPr>
              <a:t>this a cross platform application utilizing html and javascript for development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TextBox 30"/>
          <p:cNvSpPr/>
          <p:nvPr/>
        </p:nvSpPr>
        <p:spPr>
          <a:xfrm>
            <a:off x="3780000" y="6625440"/>
            <a:ext cx="3623760" cy="148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839"/>
              </a:lnSpc>
            </a:pPr>
            <a:r>
              <a:rPr b="0" lang="en-US" sz="4170" spc="-1" strike="noStrike">
                <a:solidFill>
                  <a:srgbClr val="ffffff"/>
                </a:solidFill>
                <a:latin typeface="Abril Fatface"/>
              </a:rPr>
              <a:t>JQuery Mobile: </a:t>
            </a:r>
            <a:endParaRPr b="0" lang="en-US" sz="41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TextBox 31"/>
          <p:cNvSpPr/>
          <p:nvPr/>
        </p:nvSpPr>
        <p:spPr>
          <a:xfrm>
            <a:off x="11551680" y="7049520"/>
            <a:ext cx="56977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798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Trocchi"/>
              </a:rPr>
              <a:t>it is a cross paltform  development framwork 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TextBox 32"/>
          <p:cNvSpPr/>
          <p:nvPr/>
        </p:nvSpPr>
        <p:spPr>
          <a:xfrm>
            <a:off x="11927520" y="5780520"/>
            <a:ext cx="5321520" cy="190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7517"/>
              </a:lnSpc>
            </a:pPr>
            <a:r>
              <a:rPr b="0" lang="en-US" sz="5370" spc="-1" strike="noStrike">
                <a:solidFill>
                  <a:srgbClr val="ffffff"/>
                </a:solidFill>
                <a:latin typeface="Abril Fatface"/>
              </a:rPr>
              <a:t>Apache cordova: </a:t>
            </a:r>
            <a:endParaRPr b="0" lang="en-US" sz="53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grpSp>
        <p:nvGrpSpPr>
          <p:cNvPr id="368" name="Group 3"/>
          <p:cNvGrpSpPr/>
          <p:nvPr/>
        </p:nvGrpSpPr>
        <p:grpSpPr>
          <a:xfrm>
            <a:off x="0" y="9907200"/>
            <a:ext cx="16192080" cy="3302640"/>
            <a:chOff x="0" y="9907200"/>
            <a:chExt cx="16192080" cy="3302640"/>
          </a:xfrm>
        </p:grpSpPr>
        <p:sp>
          <p:nvSpPr>
            <p:cNvPr id="369" name="Freeform 4"/>
            <p:cNvSpPr/>
            <p:nvPr/>
          </p:nvSpPr>
          <p:spPr>
            <a:xfrm>
              <a:off x="0" y="10123920"/>
              <a:ext cx="16192080" cy="172080"/>
            </a:xfrm>
            <a:custGeom>
              <a:avLst/>
              <a:gdLst>
                <a:gd name="textAreaLeft" fmla="*/ 0 w 16192080"/>
                <a:gd name="textAreaRight" fmla="*/ 16192440 w 16192080"/>
                <a:gd name="textAreaTop" fmla="*/ 0 h 172080"/>
                <a:gd name="textAreaBottom" fmla="*/ 172440 h 172080"/>
              </a:gdLst>
              <a:ahLst/>
              <a:rect l="textAreaLeft" t="textAreaTop" r="textAreaRight" b="textAreaBottom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70" name="TextBox 5"/>
            <p:cNvSpPr/>
            <p:nvPr/>
          </p:nvSpPr>
          <p:spPr>
            <a:xfrm>
              <a:off x="0" y="9907200"/>
              <a:ext cx="308592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71" name="Picture 6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372" name="Picture 7" descr=""/>
          <p:cNvPicPr/>
          <p:nvPr/>
        </p:nvPicPr>
        <p:blipFill>
          <a:blip r:embed="rId3">
            <a:alphaModFix amt="40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373" name="Group 8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374" name="Freeform 9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75" name="TextBox 10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76" name="Picture 11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pic>
        <p:nvPicPr>
          <p:cNvPr id="377" name="Picture 12" descr=""/>
          <p:cNvPicPr/>
          <p:nvPr/>
        </p:nvPicPr>
        <p:blipFill>
          <a:blip r:embed="rId5">
            <a:alphaModFix amt="91000"/>
          </a:blip>
          <a:srcRect l="0" t="459" r="0" b="459"/>
          <a:stretch/>
        </p:blipFill>
        <p:spPr>
          <a:xfrm>
            <a:off x="12796200" y="411120"/>
            <a:ext cx="4584960" cy="8278200"/>
          </a:xfrm>
          <a:prstGeom prst="rect">
            <a:avLst/>
          </a:prstGeom>
          <a:ln w="0">
            <a:noFill/>
          </a:ln>
        </p:spPr>
      </p:pic>
      <p:sp>
        <p:nvSpPr>
          <p:cNvPr id="378" name="TextBox 13"/>
          <p:cNvSpPr/>
          <p:nvPr/>
        </p:nvSpPr>
        <p:spPr>
          <a:xfrm>
            <a:off x="284760" y="770760"/>
            <a:ext cx="12152520" cy="64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2600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"/>
              </a:rPr>
              <a:t>collection and 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12600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"/>
              </a:rPr>
              <a:t>Requirement analysis for mobile app Dev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9" name="Picture 14" descr=""/>
          <p:cNvPicPr/>
          <p:nvPr/>
        </p:nvPicPr>
        <p:blipFill>
          <a:blip r:embed="rId6"/>
          <a:stretch/>
        </p:blipFill>
        <p:spPr>
          <a:xfrm rot="5400000">
            <a:off x="2717280" y="6057720"/>
            <a:ext cx="1839600" cy="5215680"/>
          </a:xfrm>
          <a:prstGeom prst="rect">
            <a:avLst/>
          </a:prstGeom>
          <a:ln w="0">
            <a:noFill/>
          </a:ln>
        </p:spPr>
      </p:pic>
      <p:grpSp>
        <p:nvGrpSpPr>
          <p:cNvPr id="380" name="Group 15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381" name="Freeform 16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82" name="TextBox 17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83" name="Group 18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384" name="Freeform 19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85" name="TextBox 20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387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388" name="Picture 4" descr=""/>
          <p:cNvPicPr/>
          <p:nvPr/>
        </p:nvPicPr>
        <p:blipFill>
          <a:blip r:embed="rId3">
            <a:alphaModFix amt="43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389" name="Group 5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390" name="Freeform 6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91" name="TextBox 7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92" name="Picture 8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grpSp>
        <p:nvGrpSpPr>
          <p:cNvPr id="393" name="Group 9"/>
          <p:cNvGrpSpPr/>
          <p:nvPr/>
        </p:nvGrpSpPr>
        <p:grpSpPr>
          <a:xfrm>
            <a:off x="0" y="-217080"/>
            <a:ext cx="12152520" cy="3049920"/>
            <a:chOff x="0" y="-217080"/>
            <a:chExt cx="12152520" cy="3049920"/>
          </a:xfrm>
        </p:grpSpPr>
        <p:sp>
          <p:nvSpPr>
            <p:cNvPr id="394" name="TextBox 10"/>
            <p:cNvSpPr/>
            <p:nvPr/>
          </p:nvSpPr>
          <p:spPr>
            <a:xfrm>
              <a:off x="0" y="431640"/>
              <a:ext cx="12152520" cy="2401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6301"/>
                </a:lnSpc>
              </a:pPr>
              <a:r>
                <a:rPr b="0" lang="en-US" sz="6000" spc="-1" strike="noStrike">
                  <a:solidFill>
                    <a:srgbClr val="3edad8"/>
                  </a:solidFill>
                  <a:latin typeface="Aileron Heavy Bold"/>
                </a:rPr>
                <a:t>How do we go about collecting data for mobile app development?</a:t>
              </a:r>
              <a:endParaRPr b="0" lang="en-US" sz="6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395" name="Group 11"/>
            <p:cNvGrpSpPr/>
            <p:nvPr/>
          </p:nvGrpSpPr>
          <p:grpSpPr>
            <a:xfrm>
              <a:off x="0" y="-217080"/>
              <a:ext cx="11862360" cy="3004200"/>
              <a:chOff x="0" y="-217080"/>
              <a:chExt cx="11862360" cy="3004200"/>
            </a:xfrm>
          </p:grpSpPr>
          <p:sp>
            <p:nvSpPr>
              <p:cNvPr id="396" name="Freeform 12"/>
              <p:cNvSpPr/>
              <p:nvPr/>
            </p:nvSpPr>
            <p:spPr>
              <a:xfrm>
                <a:off x="0" y="0"/>
                <a:ext cx="11862360" cy="2787120"/>
              </a:xfrm>
              <a:custGeom>
                <a:avLst/>
                <a:gdLst>
                  <a:gd name="textAreaLeft" fmla="*/ 0 w 11862360"/>
                  <a:gd name="textAreaRight" fmla="*/ 11862720 w 11862360"/>
                  <a:gd name="textAreaTop" fmla="*/ 0 h 2787120"/>
                  <a:gd name="textAreaBottom" fmla="*/ 2787480 h 2787120"/>
                </a:gdLst>
                <a:ahLst/>
                <a:rect l="textAreaLeft" t="textAreaTop" r="textAreaRight" b="textAreaBottom"/>
                <a:pathLst>
                  <a:path w="3124291" h="734120">
                    <a:moveTo>
                      <a:pt x="2921091" y="0"/>
                    </a:moveTo>
                    <a:lnTo>
                      <a:pt x="0" y="0"/>
                    </a:lnTo>
                    <a:lnTo>
                      <a:pt x="0" y="734120"/>
                    </a:lnTo>
                    <a:lnTo>
                      <a:pt x="2921091" y="734120"/>
                    </a:lnTo>
                    <a:lnTo>
                      <a:pt x="3124291" y="367060"/>
                    </a:lnTo>
                    <a:lnTo>
                      <a:pt x="2921091" y="0"/>
                    </a:lnTo>
                    <a:close/>
                  </a:path>
                </a:pathLst>
              </a:custGeom>
              <a:solidFill>
                <a:srgbClr val="009f69">
                  <a:alpha val="26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7" name="TextBox 13"/>
              <p:cNvSpPr/>
              <p:nvPr/>
            </p:nvSpPr>
            <p:spPr>
              <a:xfrm>
                <a:off x="0" y="-217080"/>
                <a:ext cx="2651760" cy="17596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ts val="33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Calibri"/>
                </a:endParaRPr>
              </a:p>
            </p:txBody>
          </p:sp>
        </p:grpSp>
      </p:grpSp>
      <p:grpSp>
        <p:nvGrpSpPr>
          <p:cNvPr id="398" name="Group 14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399" name="Freeform 15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00" name="TextBox 16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01" name="Group 17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402" name="Freeform 18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03" name="TextBox 19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04" name="Picture 20" descr=""/>
          <p:cNvPicPr/>
          <p:nvPr/>
        </p:nvPicPr>
        <p:blipFill>
          <a:blip r:embed="rId5">
            <a:alphaModFix amt="24000"/>
          </a:blip>
          <a:srcRect l="0" t="344" r="0" b="11349"/>
          <a:stretch/>
        </p:blipFill>
        <p:spPr>
          <a:xfrm>
            <a:off x="-187560" y="168120"/>
            <a:ext cx="7761240" cy="10286640"/>
          </a:xfrm>
          <a:prstGeom prst="rect">
            <a:avLst/>
          </a:prstGeom>
          <a:ln w="0">
            <a:noFill/>
          </a:ln>
        </p:spPr>
      </p:pic>
      <p:sp>
        <p:nvSpPr>
          <p:cNvPr id="405" name="AutoShape 21"/>
          <p:cNvSpPr/>
          <p:nvPr/>
        </p:nvSpPr>
        <p:spPr>
          <a:xfrm flipH="1" flipV="1">
            <a:off x="8933040" y="2716560"/>
            <a:ext cx="37800" cy="8736120"/>
          </a:xfrm>
          <a:prstGeom prst="line">
            <a:avLst/>
          </a:prstGeom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AutoShape 22"/>
          <p:cNvSpPr/>
          <p:nvPr/>
        </p:nvSpPr>
        <p:spPr>
          <a:xfrm flipV="1">
            <a:off x="14507640" y="3203640"/>
            <a:ext cx="360" cy="2581560"/>
          </a:xfrm>
          <a:prstGeom prst="line">
            <a:avLst/>
          </a:prstGeom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07" name="Group 23"/>
          <p:cNvGrpSpPr/>
          <p:nvPr/>
        </p:nvGrpSpPr>
        <p:grpSpPr>
          <a:xfrm>
            <a:off x="8494920" y="2734200"/>
            <a:ext cx="875880" cy="900360"/>
            <a:chOff x="8494920" y="2734200"/>
            <a:chExt cx="875880" cy="900360"/>
          </a:xfrm>
        </p:grpSpPr>
        <p:sp>
          <p:nvSpPr>
            <p:cNvPr id="408" name="Freeform 24"/>
            <p:cNvSpPr/>
            <p:nvPr/>
          </p:nvSpPr>
          <p:spPr>
            <a:xfrm>
              <a:off x="8494920" y="275472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09" name="TextBox 25"/>
            <p:cNvSpPr/>
            <p:nvPr/>
          </p:nvSpPr>
          <p:spPr>
            <a:xfrm>
              <a:off x="8575560" y="273420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1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10" name="TextBox 26"/>
          <p:cNvSpPr/>
          <p:nvPr/>
        </p:nvSpPr>
        <p:spPr>
          <a:xfrm>
            <a:off x="9681480" y="2835360"/>
            <a:ext cx="3339000" cy="133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501"/>
              </a:lnSpc>
            </a:pPr>
            <a:r>
              <a:rPr b="0" lang="en-US" sz="2340" spc="69" strike="noStrike">
                <a:solidFill>
                  <a:srgbClr val="ffffff"/>
                </a:solidFill>
                <a:latin typeface="Aileron Regular"/>
              </a:rPr>
              <a:t>Research On app idea and available technologies</a:t>
            </a:r>
            <a:endParaRPr b="0" lang="en-US" sz="23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TextBox 27"/>
          <p:cNvSpPr/>
          <p:nvPr/>
        </p:nvSpPr>
        <p:spPr>
          <a:xfrm>
            <a:off x="9777600" y="4765320"/>
            <a:ext cx="314676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00"/>
              </a:lnSpc>
            </a:pPr>
            <a:r>
              <a:rPr b="0" lang="en-US" sz="2200" spc="63" strike="noStrike">
                <a:solidFill>
                  <a:srgbClr val="ffffff"/>
                </a:solidFill>
                <a:latin typeface="Aileron Regular"/>
              </a:rPr>
              <a:t>Decide on the flow of your app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TextBox 28"/>
          <p:cNvSpPr/>
          <p:nvPr/>
        </p:nvSpPr>
        <p:spPr>
          <a:xfrm>
            <a:off x="9777600" y="6833160"/>
            <a:ext cx="314676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00"/>
              </a:lnSpc>
            </a:pPr>
            <a:r>
              <a:rPr b="0" lang="en-US" sz="2200" spc="63" strike="noStrike">
                <a:solidFill>
                  <a:srgbClr val="ffffff"/>
                </a:solidFill>
                <a:latin typeface="Aileron Regular"/>
              </a:rPr>
              <a:t>prioritize features of your apps in phase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TextBox 29"/>
          <p:cNvSpPr/>
          <p:nvPr/>
        </p:nvSpPr>
        <p:spPr>
          <a:xfrm>
            <a:off x="9777600" y="8901000"/>
            <a:ext cx="314676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00"/>
              </a:lnSpc>
            </a:pPr>
            <a:r>
              <a:rPr b="0" lang="en-US" sz="2200" spc="63" strike="noStrike">
                <a:solidFill>
                  <a:srgbClr val="ffffff"/>
                </a:solidFill>
                <a:latin typeface="Aileron Regular"/>
              </a:rPr>
              <a:t>Identify features of existing mobile apps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TextBox 30"/>
          <p:cNvSpPr/>
          <p:nvPr/>
        </p:nvSpPr>
        <p:spPr>
          <a:xfrm>
            <a:off x="15328800" y="3257280"/>
            <a:ext cx="314676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00"/>
              </a:lnSpc>
            </a:pPr>
            <a:r>
              <a:rPr b="0" lang="en-US" sz="2200" spc="63" strike="noStrike">
                <a:solidFill>
                  <a:srgbClr val="ffffff"/>
                </a:solidFill>
                <a:latin typeface="Aileron Regular"/>
              </a:rPr>
              <a:t>creating wireframes and screen sketches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TextBox 31"/>
          <p:cNvSpPr/>
          <p:nvPr/>
        </p:nvSpPr>
        <p:spPr>
          <a:xfrm>
            <a:off x="15328800" y="5409720"/>
            <a:ext cx="3146760" cy="16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300"/>
              </a:lnSpc>
            </a:pPr>
            <a:r>
              <a:rPr b="0" lang="en-US" sz="2200" spc="63" strike="noStrike">
                <a:solidFill>
                  <a:srgbClr val="ffffff"/>
                </a:solidFill>
                <a:latin typeface="Aileron Regular"/>
              </a:rPr>
              <a:t>Creating a template having functional and non-functional requirements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16" name="Group 32"/>
          <p:cNvGrpSpPr/>
          <p:nvPr/>
        </p:nvGrpSpPr>
        <p:grpSpPr>
          <a:xfrm>
            <a:off x="8494920" y="4777920"/>
            <a:ext cx="875880" cy="900360"/>
            <a:chOff x="8494920" y="4777920"/>
            <a:chExt cx="875880" cy="900360"/>
          </a:xfrm>
        </p:grpSpPr>
        <p:sp>
          <p:nvSpPr>
            <p:cNvPr id="417" name="Freeform 33"/>
            <p:cNvSpPr/>
            <p:nvPr/>
          </p:nvSpPr>
          <p:spPr>
            <a:xfrm>
              <a:off x="8494920" y="479844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18" name="TextBox 34"/>
            <p:cNvSpPr/>
            <p:nvPr/>
          </p:nvSpPr>
          <p:spPr>
            <a:xfrm>
              <a:off x="8575560" y="477792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2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19" name="Group 35"/>
          <p:cNvGrpSpPr/>
          <p:nvPr/>
        </p:nvGrpSpPr>
        <p:grpSpPr>
          <a:xfrm>
            <a:off x="8494920" y="6821640"/>
            <a:ext cx="875880" cy="900360"/>
            <a:chOff x="8494920" y="6821640"/>
            <a:chExt cx="875880" cy="900360"/>
          </a:xfrm>
        </p:grpSpPr>
        <p:sp>
          <p:nvSpPr>
            <p:cNvPr id="420" name="Freeform 36"/>
            <p:cNvSpPr/>
            <p:nvPr/>
          </p:nvSpPr>
          <p:spPr>
            <a:xfrm>
              <a:off x="8494920" y="684216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1" name="TextBox 37"/>
            <p:cNvSpPr/>
            <p:nvPr/>
          </p:nvSpPr>
          <p:spPr>
            <a:xfrm>
              <a:off x="8575560" y="682164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3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22" name="Group 38"/>
          <p:cNvGrpSpPr/>
          <p:nvPr/>
        </p:nvGrpSpPr>
        <p:grpSpPr>
          <a:xfrm>
            <a:off x="8494920" y="8865000"/>
            <a:ext cx="875880" cy="900720"/>
            <a:chOff x="8494920" y="8865000"/>
            <a:chExt cx="875880" cy="900720"/>
          </a:xfrm>
        </p:grpSpPr>
        <p:sp>
          <p:nvSpPr>
            <p:cNvPr id="423" name="Freeform 39"/>
            <p:cNvSpPr/>
            <p:nvPr/>
          </p:nvSpPr>
          <p:spPr>
            <a:xfrm>
              <a:off x="8494920" y="888588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4" name="TextBox 40"/>
            <p:cNvSpPr/>
            <p:nvPr/>
          </p:nvSpPr>
          <p:spPr>
            <a:xfrm>
              <a:off x="8575560" y="886500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4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25" name="Group 41"/>
          <p:cNvGrpSpPr/>
          <p:nvPr/>
        </p:nvGrpSpPr>
        <p:grpSpPr>
          <a:xfrm>
            <a:off x="14069520" y="3221280"/>
            <a:ext cx="875880" cy="900720"/>
            <a:chOff x="14069520" y="3221280"/>
            <a:chExt cx="875880" cy="900720"/>
          </a:xfrm>
        </p:grpSpPr>
        <p:sp>
          <p:nvSpPr>
            <p:cNvPr id="426" name="Freeform 42"/>
            <p:cNvSpPr/>
            <p:nvPr/>
          </p:nvSpPr>
          <p:spPr>
            <a:xfrm>
              <a:off x="14069520" y="324216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27" name="TextBox 43"/>
            <p:cNvSpPr/>
            <p:nvPr/>
          </p:nvSpPr>
          <p:spPr>
            <a:xfrm>
              <a:off x="14150160" y="322128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5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28" name="Group 44"/>
          <p:cNvGrpSpPr/>
          <p:nvPr/>
        </p:nvGrpSpPr>
        <p:grpSpPr>
          <a:xfrm>
            <a:off x="14069520" y="5802840"/>
            <a:ext cx="875880" cy="900720"/>
            <a:chOff x="14069520" y="5802840"/>
            <a:chExt cx="875880" cy="900720"/>
          </a:xfrm>
        </p:grpSpPr>
        <p:sp>
          <p:nvSpPr>
            <p:cNvPr id="429" name="Freeform 45"/>
            <p:cNvSpPr/>
            <p:nvPr/>
          </p:nvSpPr>
          <p:spPr>
            <a:xfrm>
              <a:off x="14069520" y="5823720"/>
              <a:ext cx="875880" cy="879840"/>
            </a:xfrm>
            <a:custGeom>
              <a:avLst/>
              <a:gdLst>
                <a:gd name="textAreaLeft" fmla="*/ 0 w 875880"/>
                <a:gd name="textAreaRight" fmla="*/ 876240 w 875880"/>
                <a:gd name="textAreaTop" fmla="*/ 0 h 879840"/>
                <a:gd name="textAreaBottom" fmla="*/ 880200 h 87984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3538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0" name="TextBox 46"/>
            <p:cNvSpPr/>
            <p:nvPr/>
          </p:nvSpPr>
          <p:spPr>
            <a:xfrm>
              <a:off x="14150160" y="580284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r>
                <a:rPr b="0" lang="en-US" sz="3200" spc="94" strike="noStrike">
                  <a:solidFill>
                    <a:srgbClr val="ffffff"/>
                  </a:solidFill>
                  <a:latin typeface="Aileron Regular"/>
                </a:rPr>
                <a:t>6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432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433" name="Picture 4" descr=""/>
          <p:cNvPicPr/>
          <p:nvPr/>
        </p:nvPicPr>
        <p:blipFill>
          <a:blip r:embed="rId3">
            <a:alphaModFix amt="43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434" name="Group 5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435" name="Freeform 6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36" name="TextBox 7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37" name="Picture 8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sp>
        <p:nvSpPr>
          <p:cNvPr id="438" name="TextBox 9"/>
          <p:cNvSpPr/>
          <p:nvPr/>
        </p:nvSpPr>
        <p:spPr>
          <a:xfrm>
            <a:off x="0" y="76320"/>
            <a:ext cx="12152520" cy="24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301"/>
              </a:lnSpc>
            </a:pPr>
            <a:r>
              <a:rPr b="0" lang="en-US" sz="6000" spc="-1" strike="noStrike">
                <a:solidFill>
                  <a:srgbClr val="f5f5f5"/>
                </a:solidFill>
                <a:latin typeface="Aileron Heavy Bold"/>
              </a:rPr>
              <a:t>General questions when Analysing requirements needed for mobile app development...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39" name="Group 10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440" name="Freeform 11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1" name="TextBox 12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42" name="Group 13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443" name="Freeform 14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4" name="TextBox 15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45" name="Picture 16" descr=""/>
          <p:cNvPicPr/>
          <p:nvPr/>
        </p:nvPicPr>
        <p:blipFill>
          <a:blip r:embed="rId5">
            <a:alphaModFix amt="24000"/>
          </a:blip>
          <a:srcRect l="0" t="344" r="0" b="16701"/>
          <a:stretch/>
        </p:blipFill>
        <p:spPr>
          <a:xfrm>
            <a:off x="103320" y="456840"/>
            <a:ext cx="7761240" cy="9663120"/>
          </a:xfrm>
          <a:prstGeom prst="rect">
            <a:avLst/>
          </a:prstGeom>
          <a:ln w="0">
            <a:noFill/>
          </a:ln>
        </p:spPr>
      </p:pic>
      <p:grpSp>
        <p:nvGrpSpPr>
          <p:cNvPr id="446" name="Group 17"/>
          <p:cNvGrpSpPr/>
          <p:nvPr/>
        </p:nvGrpSpPr>
        <p:grpSpPr>
          <a:xfrm>
            <a:off x="0" y="-180720"/>
            <a:ext cx="13684680" cy="2721600"/>
            <a:chOff x="0" y="-180720"/>
            <a:chExt cx="13684680" cy="2721600"/>
          </a:xfrm>
        </p:grpSpPr>
        <p:sp>
          <p:nvSpPr>
            <p:cNvPr id="447" name="Freeform 18"/>
            <p:cNvSpPr/>
            <p:nvPr/>
          </p:nvSpPr>
          <p:spPr>
            <a:xfrm>
              <a:off x="0" y="36360"/>
              <a:ext cx="13684680" cy="2504520"/>
            </a:xfrm>
            <a:custGeom>
              <a:avLst/>
              <a:gdLst>
                <a:gd name="textAreaLeft" fmla="*/ 0 w 13684680"/>
                <a:gd name="textAreaRight" fmla="*/ 13685040 w 13684680"/>
                <a:gd name="textAreaTop" fmla="*/ 0 h 2504520"/>
                <a:gd name="textAreaBottom" fmla="*/ 2504880 h 2504520"/>
              </a:gdLst>
              <a:ahLst/>
              <a:rect l="textAreaLeft" t="textAreaTop" r="textAreaRight" b="textAreaBottom"/>
              <a:pathLst>
                <a:path w="3604273" h="659692">
                  <a:moveTo>
                    <a:pt x="3401073" y="0"/>
                  </a:moveTo>
                  <a:lnTo>
                    <a:pt x="0" y="0"/>
                  </a:lnTo>
                  <a:lnTo>
                    <a:pt x="0" y="659692"/>
                  </a:lnTo>
                  <a:lnTo>
                    <a:pt x="3401073" y="659692"/>
                  </a:lnTo>
                  <a:lnTo>
                    <a:pt x="3604273" y="329846"/>
                  </a:lnTo>
                  <a:lnTo>
                    <a:pt x="3401073" y="0"/>
                  </a:lnTo>
                  <a:close/>
                </a:path>
              </a:pathLst>
            </a:custGeom>
            <a:solidFill>
              <a:srgbClr val="00569e">
                <a:alpha val="23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8" name="TextBox 19"/>
            <p:cNvSpPr/>
            <p:nvPr/>
          </p:nvSpPr>
          <p:spPr>
            <a:xfrm>
              <a:off x="0" y="-180720"/>
              <a:ext cx="2651760" cy="1759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49" name="Group 20"/>
          <p:cNvGrpSpPr/>
          <p:nvPr/>
        </p:nvGrpSpPr>
        <p:grpSpPr>
          <a:xfrm>
            <a:off x="0" y="3484440"/>
            <a:ext cx="7967880" cy="1288080"/>
            <a:chOff x="0" y="3484440"/>
            <a:chExt cx="7967880" cy="1288080"/>
          </a:xfrm>
        </p:grpSpPr>
        <p:pic>
          <p:nvPicPr>
            <p:cNvPr id="450" name="Picture 21" descr=""/>
            <p:cNvPicPr/>
            <p:nvPr/>
          </p:nvPicPr>
          <p:blipFill>
            <a:blip r:embed="rId6"/>
            <a:stretch/>
          </p:blipFill>
          <p:spPr>
            <a:xfrm>
              <a:off x="0" y="3484440"/>
              <a:ext cx="1703880" cy="877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1" name="TextBox 22"/>
            <p:cNvSpPr/>
            <p:nvPr/>
          </p:nvSpPr>
          <p:spPr>
            <a:xfrm>
              <a:off x="1946520" y="3653280"/>
              <a:ext cx="6021360" cy="1119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4408"/>
                </a:lnSpc>
              </a:pPr>
              <a:r>
                <a:rPr b="0" lang="en-US" sz="3150" spc="-1" strike="noStrike">
                  <a:solidFill>
                    <a:srgbClr val="3edad8"/>
                  </a:solidFill>
                  <a:latin typeface="Abril Fatface"/>
                </a:rPr>
                <a:t>what platforms will the app use?</a:t>
              </a:r>
              <a:endParaRPr b="0" lang="en-US" sz="315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52" name="Group 23"/>
          <p:cNvGrpSpPr/>
          <p:nvPr/>
        </p:nvGrpSpPr>
        <p:grpSpPr>
          <a:xfrm>
            <a:off x="0" y="4977000"/>
            <a:ext cx="8291160" cy="1272960"/>
            <a:chOff x="0" y="4977000"/>
            <a:chExt cx="8291160" cy="1272960"/>
          </a:xfrm>
        </p:grpSpPr>
        <p:pic>
          <p:nvPicPr>
            <p:cNvPr id="453" name="Picture 24" descr=""/>
            <p:cNvPicPr/>
            <p:nvPr/>
          </p:nvPicPr>
          <p:blipFill>
            <a:blip r:embed="rId7"/>
            <a:stretch/>
          </p:blipFill>
          <p:spPr>
            <a:xfrm>
              <a:off x="0" y="4977000"/>
              <a:ext cx="1703880" cy="877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4" name="TextBox 25"/>
            <p:cNvSpPr/>
            <p:nvPr/>
          </p:nvSpPr>
          <p:spPr>
            <a:xfrm>
              <a:off x="1946520" y="5130720"/>
              <a:ext cx="6344640" cy="1119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4408"/>
                </a:lnSpc>
              </a:pPr>
              <a:r>
                <a:rPr b="0" lang="en-US" sz="3150" spc="-1" strike="noStrike">
                  <a:solidFill>
                    <a:srgbClr val="3edad8"/>
                  </a:solidFill>
                  <a:latin typeface="Abril Fatface"/>
                </a:rPr>
                <a:t>Nature of the app i.e Native app etc</a:t>
              </a:r>
              <a:endParaRPr b="0" lang="en-US" sz="315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55" name="Group 26"/>
          <p:cNvGrpSpPr/>
          <p:nvPr/>
        </p:nvGrpSpPr>
        <p:grpSpPr>
          <a:xfrm>
            <a:off x="90720" y="6534000"/>
            <a:ext cx="5532120" cy="1254600"/>
            <a:chOff x="90720" y="6534000"/>
            <a:chExt cx="5532120" cy="1254600"/>
          </a:xfrm>
        </p:grpSpPr>
        <p:pic>
          <p:nvPicPr>
            <p:cNvPr id="456" name="Picture 27" descr=""/>
            <p:cNvPicPr/>
            <p:nvPr/>
          </p:nvPicPr>
          <p:blipFill>
            <a:blip r:embed="rId8"/>
            <a:stretch/>
          </p:blipFill>
          <p:spPr>
            <a:xfrm>
              <a:off x="90720" y="6534000"/>
              <a:ext cx="1703880" cy="877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7" name="TextBox 28"/>
            <p:cNvSpPr/>
            <p:nvPr/>
          </p:nvSpPr>
          <p:spPr>
            <a:xfrm>
              <a:off x="2036880" y="6669360"/>
              <a:ext cx="3585960" cy="1119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4408"/>
                </a:lnSpc>
              </a:pPr>
              <a:r>
                <a:rPr b="0" lang="en-US" sz="3150" spc="-1" strike="noStrike">
                  <a:solidFill>
                    <a:srgbClr val="3edad8"/>
                  </a:solidFill>
                  <a:latin typeface="Abril Fatface"/>
                </a:rPr>
                <a:t>maintenance Needs</a:t>
              </a:r>
              <a:endParaRPr b="0" lang="en-US" sz="315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458" name="Group 29"/>
          <p:cNvGrpSpPr/>
          <p:nvPr/>
        </p:nvGrpSpPr>
        <p:grpSpPr>
          <a:xfrm>
            <a:off x="90720" y="8111520"/>
            <a:ext cx="5985360" cy="1279080"/>
            <a:chOff x="90720" y="8111520"/>
            <a:chExt cx="5985360" cy="1279080"/>
          </a:xfrm>
        </p:grpSpPr>
        <p:pic>
          <p:nvPicPr>
            <p:cNvPr id="459" name="Picture 30" descr=""/>
            <p:cNvPicPr/>
            <p:nvPr/>
          </p:nvPicPr>
          <p:blipFill>
            <a:blip r:embed="rId9"/>
            <a:stretch/>
          </p:blipFill>
          <p:spPr>
            <a:xfrm>
              <a:off x="90720" y="8111520"/>
              <a:ext cx="1703880" cy="877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60" name="TextBox 31"/>
            <p:cNvSpPr/>
            <p:nvPr/>
          </p:nvSpPr>
          <p:spPr>
            <a:xfrm>
              <a:off x="2036880" y="8271360"/>
              <a:ext cx="4039200" cy="1119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4408"/>
                </a:lnSpc>
              </a:pPr>
              <a:r>
                <a:rPr b="0" lang="en-US" sz="3150" spc="-1" strike="noStrike">
                  <a:solidFill>
                    <a:srgbClr val="3edad8"/>
                  </a:solidFill>
                  <a:latin typeface="Abril Fatface"/>
                </a:rPr>
                <a:t>Who  will use the apps</a:t>
              </a:r>
              <a:endParaRPr b="0" lang="en-US" sz="315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grpSp>
        <p:nvGrpSpPr>
          <p:cNvPr id="462" name="Group 3"/>
          <p:cNvGrpSpPr/>
          <p:nvPr/>
        </p:nvGrpSpPr>
        <p:grpSpPr>
          <a:xfrm>
            <a:off x="0" y="9907200"/>
            <a:ext cx="16192080" cy="3302640"/>
            <a:chOff x="0" y="9907200"/>
            <a:chExt cx="16192080" cy="3302640"/>
          </a:xfrm>
        </p:grpSpPr>
        <p:sp>
          <p:nvSpPr>
            <p:cNvPr id="463" name="Freeform 4"/>
            <p:cNvSpPr/>
            <p:nvPr/>
          </p:nvSpPr>
          <p:spPr>
            <a:xfrm>
              <a:off x="0" y="10123920"/>
              <a:ext cx="16192080" cy="172080"/>
            </a:xfrm>
            <a:custGeom>
              <a:avLst/>
              <a:gdLst>
                <a:gd name="textAreaLeft" fmla="*/ 0 w 16192080"/>
                <a:gd name="textAreaRight" fmla="*/ 16192440 w 16192080"/>
                <a:gd name="textAreaTop" fmla="*/ 0 h 172080"/>
                <a:gd name="textAreaBottom" fmla="*/ 172440 h 172080"/>
              </a:gdLst>
              <a:ahLst/>
              <a:rect l="textAreaLeft" t="textAreaTop" r="textAreaRight" b="textAreaBottom"/>
              <a:pathLst>
                <a:path w="4264691" h="45434">
                  <a:moveTo>
                    <a:pt x="0" y="0"/>
                  </a:moveTo>
                  <a:lnTo>
                    <a:pt x="4264691" y="0"/>
                  </a:lnTo>
                  <a:lnTo>
                    <a:pt x="4264691" y="45434"/>
                  </a:lnTo>
                  <a:lnTo>
                    <a:pt x="0" y="45434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4" name="TextBox 5"/>
            <p:cNvSpPr/>
            <p:nvPr/>
          </p:nvSpPr>
          <p:spPr>
            <a:xfrm>
              <a:off x="0" y="9907200"/>
              <a:ext cx="308592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65" name="Picture 6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466" name="Picture 7" descr=""/>
          <p:cNvPicPr/>
          <p:nvPr/>
        </p:nvPicPr>
        <p:blipFill>
          <a:blip r:embed="rId3">
            <a:alphaModFix amt="40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467" name="Group 8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468" name="Freeform 9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9" name="TextBox 10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70" name="Picture 11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pic>
        <p:nvPicPr>
          <p:cNvPr id="471" name="Picture 12" descr=""/>
          <p:cNvPicPr/>
          <p:nvPr/>
        </p:nvPicPr>
        <p:blipFill>
          <a:blip r:embed="rId5">
            <a:alphaModFix amt="91000"/>
          </a:blip>
          <a:srcRect l="0" t="459" r="0" b="459"/>
          <a:stretch/>
        </p:blipFill>
        <p:spPr>
          <a:xfrm>
            <a:off x="12796200" y="411120"/>
            <a:ext cx="4584960" cy="8278200"/>
          </a:xfrm>
          <a:prstGeom prst="rect">
            <a:avLst/>
          </a:prstGeom>
          <a:ln w="0">
            <a:noFill/>
          </a:ln>
        </p:spPr>
      </p:pic>
      <p:sp>
        <p:nvSpPr>
          <p:cNvPr id="472" name="TextBox 13"/>
          <p:cNvSpPr/>
          <p:nvPr/>
        </p:nvSpPr>
        <p:spPr>
          <a:xfrm>
            <a:off x="212760" y="1190520"/>
            <a:ext cx="12152520" cy="640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2600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"/>
              </a:rPr>
              <a:t>Cost for developing a mobile Software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3" name="Picture 14" descr=""/>
          <p:cNvPicPr/>
          <p:nvPr/>
        </p:nvPicPr>
        <p:blipFill>
          <a:blip r:embed="rId6"/>
          <a:stretch/>
        </p:blipFill>
        <p:spPr>
          <a:xfrm rot="5400000">
            <a:off x="2468520" y="5730120"/>
            <a:ext cx="1839600" cy="5215680"/>
          </a:xfrm>
          <a:prstGeom prst="rect">
            <a:avLst/>
          </a:prstGeom>
          <a:ln w="0">
            <a:noFill/>
          </a:ln>
        </p:spPr>
      </p:pic>
      <p:grpSp>
        <p:nvGrpSpPr>
          <p:cNvPr id="474" name="Group 15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475" name="Freeform 16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6" name="TextBox 17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77" name="Group 18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478" name="Freeform 19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9" name="TextBox 20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481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482" name="Picture 4" descr=""/>
          <p:cNvPicPr/>
          <p:nvPr/>
        </p:nvPicPr>
        <p:blipFill>
          <a:blip r:embed="rId3">
            <a:alphaModFix amt="43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483" name="Group 5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484" name="Freeform 6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5" name="TextBox 7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86" name="Picture 8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sp>
        <p:nvSpPr>
          <p:cNvPr id="487" name="TextBox 9"/>
          <p:cNvSpPr/>
          <p:nvPr/>
        </p:nvSpPr>
        <p:spPr>
          <a:xfrm>
            <a:off x="0" y="299880"/>
            <a:ext cx="12152520" cy="24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301"/>
              </a:lnSpc>
            </a:pPr>
            <a:r>
              <a:rPr b="0" lang="en-US" sz="6000" spc="-1" strike="noStrike">
                <a:solidFill>
                  <a:srgbClr val="3edad8"/>
                </a:solidFill>
                <a:latin typeface="Aileron Heavy"/>
              </a:rPr>
              <a:t>How do we estimate the total cost for the production of a mobile application?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88" name="Group 10"/>
          <p:cNvGrpSpPr/>
          <p:nvPr/>
        </p:nvGrpSpPr>
        <p:grpSpPr>
          <a:xfrm>
            <a:off x="0" y="-129600"/>
            <a:ext cx="11862360" cy="3004200"/>
            <a:chOff x="0" y="-129600"/>
            <a:chExt cx="11862360" cy="3004200"/>
          </a:xfrm>
        </p:grpSpPr>
        <p:sp>
          <p:nvSpPr>
            <p:cNvPr id="489" name="Freeform 11"/>
            <p:cNvSpPr/>
            <p:nvPr/>
          </p:nvSpPr>
          <p:spPr>
            <a:xfrm>
              <a:off x="0" y="87480"/>
              <a:ext cx="11862360" cy="2787120"/>
            </a:xfrm>
            <a:custGeom>
              <a:avLst/>
              <a:gdLst>
                <a:gd name="textAreaLeft" fmla="*/ 0 w 11862360"/>
                <a:gd name="textAreaRight" fmla="*/ 11862720 w 11862360"/>
                <a:gd name="textAreaTop" fmla="*/ 0 h 2787120"/>
                <a:gd name="textAreaBottom" fmla="*/ 2787480 h 2787120"/>
              </a:gdLst>
              <a:ahLst/>
              <a:rect l="textAreaLeft" t="textAreaTop" r="textAreaRight" b="textAreaBottom"/>
              <a:pathLst>
                <a:path w="3124291" h="734120">
                  <a:moveTo>
                    <a:pt x="2921091" y="0"/>
                  </a:moveTo>
                  <a:lnTo>
                    <a:pt x="0" y="0"/>
                  </a:lnTo>
                  <a:lnTo>
                    <a:pt x="0" y="734120"/>
                  </a:lnTo>
                  <a:lnTo>
                    <a:pt x="2921091" y="734120"/>
                  </a:lnTo>
                  <a:lnTo>
                    <a:pt x="3124291" y="367060"/>
                  </a:lnTo>
                  <a:lnTo>
                    <a:pt x="2921091" y="0"/>
                  </a:lnTo>
                  <a:close/>
                </a:path>
              </a:pathLst>
            </a:custGeom>
            <a:solidFill>
              <a:srgbClr val="009f69">
                <a:alpha val="2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0" name="TextBox 12"/>
            <p:cNvSpPr/>
            <p:nvPr/>
          </p:nvSpPr>
          <p:spPr>
            <a:xfrm>
              <a:off x="0" y="-129600"/>
              <a:ext cx="2651760" cy="1759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91" name="Group 13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492" name="Freeform 14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3" name="TextBox 15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494" name="Group 16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495" name="Freeform 17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6" name="TextBox 18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497" name="Picture 19" descr=""/>
          <p:cNvPicPr/>
          <p:nvPr/>
        </p:nvPicPr>
        <p:blipFill>
          <a:blip r:embed="rId5">
            <a:alphaModFix amt="78000"/>
          </a:blip>
          <a:stretch/>
        </p:blipFill>
        <p:spPr>
          <a:xfrm>
            <a:off x="195480" y="4324680"/>
            <a:ext cx="915480" cy="1126800"/>
          </a:xfrm>
          <a:prstGeom prst="rect">
            <a:avLst/>
          </a:prstGeom>
          <a:ln w="0">
            <a:noFill/>
          </a:ln>
        </p:spPr>
      </p:pic>
      <p:pic>
        <p:nvPicPr>
          <p:cNvPr id="498" name="Picture 20" descr=""/>
          <p:cNvPicPr/>
          <p:nvPr/>
        </p:nvPicPr>
        <p:blipFill>
          <a:blip r:embed="rId6"/>
          <a:stretch/>
        </p:blipFill>
        <p:spPr>
          <a:xfrm>
            <a:off x="8517600" y="3825720"/>
            <a:ext cx="1252800" cy="1317240"/>
          </a:xfrm>
          <a:prstGeom prst="rect">
            <a:avLst/>
          </a:prstGeom>
          <a:ln w="0">
            <a:noFill/>
          </a:ln>
        </p:spPr>
      </p:pic>
      <p:pic>
        <p:nvPicPr>
          <p:cNvPr id="499" name="Picture 21" descr=""/>
          <p:cNvPicPr/>
          <p:nvPr/>
        </p:nvPicPr>
        <p:blipFill>
          <a:blip r:embed="rId7"/>
          <a:stretch/>
        </p:blipFill>
        <p:spPr>
          <a:xfrm>
            <a:off x="195480" y="6271560"/>
            <a:ext cx="1057320" cy="1057320"/>
          </a:xfrm>
          <a:prstGeom prst="rect">
            <a:avLst/>
          </a:prstGeom>
          <a:ln w="0">
            <a:noFill/>
          </a:ln>
        </p:spPr>
      </p:pic>
      <p:pic>
        <p:nvPicPr>
          <p:cNvPr id="500" name="Picture 22" descr=""/>
          <p:cNvPicPr/>
          <p:nvPr/>
        </p:nvPicPr>
        <p:blipFill>
          <a:blip r:embed="rId8"/>
          <a:stretch/>
        </p:blipFill>
        <p:spPr>
          <a:xfrm>
            <a:off x="8419320" y="6000120"/>
            <a:ext cx="1448640" cy="1459440"/>
          </a:xfrm>
          <a:prstGeom prst="rect">
            <a:avLst/>
          </a:prstGeom>
          <a:ln w="0">
            <a:noFill/>
          </a:ln>
        </p:spPr>
      </p:pic>
      <p:pic>
        <p:nvPicPr>
          <p:cNvPr id="501" name="Picture 23" descr=""/>
          <p:cNvPicPr/>
          <p:nvPr/>
        </p:nvPicPr>
        <p:blipFill>
          <a:blip r:embed="rId9"/>
          <a:stretch/>
        </p:blipFill>
        <p:spPr>
          <a:xfrm>
            <a:off x="109800" y="8148960"/>
            <a:ext cx="1551960" cy="1577520"/>
          </a:xfrm>
          <a:prstGeom prst="rect">
            <a:avLst/>
          </a:prstGeom>
          <a:ln w="0">
            <a:noFill/>
          </a:ln>
        </p:spPr>
      </p:pic>
      <p:pic>
        <p:nvPicPr>
          <p:cNvPr id="502" name="Picture 24" descr=""/>
          <p:cNvPicPr/>
          <p:nvPr/>
        </p:nvPicPr>
        <p:blipFill>
          <a:blip r:embed="rId10"/>
          <a:stretch/>
        </p:blipFill>
        <p:spPr>
          <a:xfrm>
            <a:off x="8541000" y="8277840"/>
            <a:ext cx="1974960" cy="980280"/>
          </a:xfrm>
          <a:prstGeom prst="rect">
            <a:avLst/>
          </a:prstGeom>
          <a:ln w="0">
            <a:noFill/>
          </a:ln>
        </p:spPr>
      </p:pic>
      <p:sp>
        <p:nvSpPr>
          <p:cNvPr id="503" name="TextBox 25"/>
          <p:cNvSpPr/>
          <p:nvPr/>
        </p:nvSpPr>
        <p:spPr>
          <a:xfrm>
            <a:off x="195480" y="3029040"/>
            <a:ext cx="4299120" cy="98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85"/>
              </a:lnSpc>
            </a:pPr>
            <a:r>
              <a:rPr b="0" lang="en-US" sz="2150" spc="429" strike="noStrike">
                <a:solidFill>
                  <a:srgbClr val="ffffff"/>
                </a:solidFill>
                <a:latin typeface="Glacial Indifference Bold"/>
              </a:rPr>
              <a:t>WELL THERE ARE SOME SOME BASIC FEATURES 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4" name="TextBox 26"/>
          <p:cNvSpPr/>
          <p:nvPr/>
        </p:nvSpPr>
        <p:spPr>
          <a:xfrm>
            <a:off x="1110960" y="4200840"/>
            <a:ext cx="6376320" cy="68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704"/>
              </a:lnSpc>
            </a:pPr>
            <a:r>
              <a:rPr b="0" lang="en-US" sz="2260" spc="449" strike="noStrike">
                <a:solidFill>
                  <a:srgbClr val="22d3c5"/>
                </a:solidFill>
                <a:latin typeface="Glacial Indifference Bold"/>
              </a:rPr>
              <a:t>APP FUNCTIONALITY AND PURPOSE</a:t>
            </a:r>
            <a:endParaRPr b="0" lang="en-US" sz="22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TextBox 27"/>
          <p:cNvSpPr/>
          <p:nvPr/>
        </p:nvSpPr>
        <p:spPr>
          <a:xfrm>
            <a:off x="10046520" y="3962520"/>
            <a:ext cx="7950960" cy="65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85"/>
              </a:lnSpc>
            </a:pPr>
            <a:r>
              <a:rPr b="0" lang="en-US" sz="2150" spc="429" strike="noStrike">
                <a:solidFill>
                  <a:srgbClr val="22d3c5"/>
                </a:solidFill>
                <a:latin typeface="Glacial Indifference Bold"/>
              </a:rPr>
              <a:t>MOBILE PLATFORMS AND DEVICE SUPPORTED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TextBox 28"/>
          <p:cNvSpPr/>
          <p:nvPr/>
        </p:nvSpPr>
        <p:spPr>
          <a:xfrm>
            <a:off x="10341720" y="5686560"/>
            <a:ext cx="7945920" cy="68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704"/>
              </a:lnSpc>
            </a:pPr>
            <a:r>
              <a:rPr b="0" lang="en-US" sz="2260" spc="449" strike="noStrike">
                <a:solidFill>
                  <a:srgbClr val="22d3c5"/>
                </a:solidFill>
                <a:latin typeface="Glacial Indifference Bold"/>
              </a:rPr>
              <a:t>USE OF SMARTPHONE HARDWARE FEEATURES</a:t>
            </a:r>
            <a:endParaRPr b="0" lang="en-US" sz="22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TextBox 29"/>
          <p:cNvSpPr/>
          <p:nvPr/>
        </p:nvSpPr>
        <p:spPr>
          <a:xfrm>
            <a:off x="10833840" y="8238960"/>
            <a:ext cx="6376320" cy="32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85"/>
              </a:lnSpc>
            </a:pPr>
            <a:r>
              <a:rPr b="0" lang="en-US" sz="2150" spc="429" strike="noStrike">
                <a:solidFill>
                  <a:srgbClr val="22d3c5"/>
                </a:solidFill>
                <a:latin typeface="Glacial Indifference Bold"/>
              </a:rPr>
              <a:t>TEAM SIZE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TextBox 30"/>
          <p:cNvSpPr/>
          <p:nvPr/>
        </p:nvSpPr>
        <p:spPr>
          <a:xfrm>
            <a:off x="1947960" y="8381880"/>
            <a:ext cx="5767560" cy="34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704"/>
              </a:lnSpc>
            </a:pPr>
            <a:r>
              <a:rPr b="0" lang="en-US" sz="2260" spc="449" strike="noStrike">
                <a:solidFill>
                  <a:srgbClr val="22d3c5"/>
                </a:solidFill>
                <a:latin typeface="Glacial Indifference Bold"/>
              </a:rPr>
              <a:t>DEVELOPER EXPERIENCE</a:t>
            </a:r>
            <a:endParaRPr b="0" lang="en-US" sz="226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TextBox 31"/>
          <p:cNvSpPr/>
          <p:nvPr/>
        </p:nvSpPr>
        <p:spPr>
          <a:xfrm>
            <a:off x="1397160" y="6165360"/>
            <a:ext cx="4678920" cy="35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823"/>
              </a:lnSpc>
            </a:pPr>
            <a:r>
              <a:rPr b="0" lang="en-US" sz="2360" spc="469" strike="noStrike">
                <a:solidFill>
                  <a:srgbClr val="22d3c5"/>
                </a:solidFill>
                <a:latin typeface="Glacial Indifference Bold"/>
              </a:rPr>
              <a:t>MAINTENANCE PLAN</a:t>
            </a:r>
            <a:endParaRPr b="0" lang="en-US" sz="23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511" name="Picture 3" descr=""/>
          <p:cNvPicPr/>
          <p:nvPr/>
        </p:nvPicPr>
        <p:blipFill>
          <a:blip r:embed="rId2">
            <a:alphaModFix amt="43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pic>
        <p:nvPicPr>
          <p:cNvPr id="512" name="Picture 4" descr=""/>
          <p:cNvPicPr/>
          <p:nvPr/>
        </p:nvPicPr>
        <p:blipFill>
          <a:blip r:embed="rId3">
            <a:alphaModFix amt="30000"/>
          </a:blip>
          <a:stretch/>
        </p:blipFill>
        <p:spPr>
          <a:xfrm rot="1861800">
            <a:off x="9572040" y="-34495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513" name="Picture 5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9599400" y="7531200"/>
            <a:ext cx="11958120" cy="4109040"/>
          </a:xfrm>
          <a:prstGeom prst="rect">
            <a:avLst/>
          </a:prstGeom>
          <a:ln w="0">
            <a:noFill/>
          </a:ln>
        </p:spPr>
      </p:pic>
      <p:pic>
        <p:nvPicPr>
          <p:cNvPr id="514" name="Picture 6" descr=""/>
          <p:cNvPicPr/>
          <p:nvPr/>
        </p:nvPicPr>
        <p:blipFill>
          <a:blip r:embed="rId5"/>
          <a:stretch/>
        </p:blipFill>
        <p:spPr>
          <a:xfrm>
            <a:off x="5980320" y="2297880"/>
            <a:ext cx="5623920" cy="1377720"/>
          </a:xfrm>
          <a:prstGeom prst="rect">
            <a:avLst/>
          </a:prstGeom>
          <a:ln w="0">
            <a:noFill/>
          </a:ln>
        </p:spPr>
      </p:pic>
      <p:sp>
        <p:nvSpPr>
          <p:cNvPr id="515" name="TextBox 7"/>
          <p:cNvSpPr/>
          <p:nvPr/>
        </p:nvSpPr>
        <p:spPr>
          <a:xfrm>
            <a:off x="2993400" y="1895760"/>
            <a:ext cx="12300480" cy="734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14451"/>
              </a:lnSpc>
            </a:pPr>
            <a:r>
              <a:rPr b="0" lang="en-US" sz="10320" spc="-1" strike="noStrike">
                <a:solidFill>
                  <a:srgbClr val="00ded9"/>
                </a:solidFill>
                <a:latin typeface="Abril Fatface"/>
              </a:rPr>
              <a:t> </a:t>
            </a:r>
            <a:endParaRPr b="0" lang="en-US" sz="1032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ts val="14451"/>
              </a:lnSpc>
            </a:pPr>
            <a:r>
              <a:rPr b="0" lang="en-US" sz="10320" spc="-1" strike="noStrike">
                <a:solidFill>
                  <a:srgbClr val="00ded9"/>
                </a:solidFill>
                <a:latin typeface="Abril Fatface"/>
              </a:rPr>
              <a:t>For </a:t>
            </a:r>
            <a:endParaRPr b="0" lang="en-US" sz="1032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ts val="14451"/>
              </a:lnSpc>
            </a:pPr>
            <a:r>
              <a:rPr b="0" lang="en-US" sz="10320" spc="-1" strike="noStrike">
                <a:solidFill>
                  <a:srgbClr val="00ded9"/>
                </a:solidFill>
                <a:latin typeface="Abril Fatface"/>
              </a:rPr>
              <a:t>Your Kind Attention</a:t>
            </a:r>
            <a:endParaRPr b="0" lang="en-US" sz="1032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3" descr=""/>
          <p:cNvPicPr/>
          <p:nvPr/>
        </p:nvPicPr>
        <p:blipFill>
          <a:blip r:embed="rId2">
            <a:alphaModFix amt="46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63" name="Group 4"/>
          <p:cNvGrpSpPr/>
          <p:nvPr/>
        </p:nvGrpSpPr>
        <p:grpSpPr>
          <a:xfrm>
            <a:off x="16192440" y="-217080"/>
            <a:ext cx="3085560" cy="3302640"/>
            <a:chOff x="16192440" y="-217080"/>
            <a:chExt cx="3085560" cy="3302640"/>
          </a:xfrm>
        </p:grpSpPr>
        <p:sp>
          <p:nvSpPr>
            <p:cNvPr id="64" name="Freeform 5"/>
            <p:cNvSpPr/>
            <p:nvPr/>
          </p:nvSpPr>
          <p:spPr>
            <a:xfrm>
              <a:off x="16192440" y="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" name="TextBox 6"/>
            <p:cNvSpPr/>
            <p:nvPr/>
          </p:nvSpPr>
          <p:spPr>
            <a:xfrm>
              <a:off x="1619244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66" name="Picture 7" descr=""/>
          <p:cNvPicPr/>
          <p:nvPr/>
        </p:nvPicPr>
        <p:blipFill>
          <a:blip r:embed="rId3"/>
          <a:stretch/>
        </p:blipFill>
        <p:spPr>
          <a:xfrm>
            <a:off x="12743280" y="579600"/>
            <a:ext cx="4515480" cy="8229240"/>
          </a:xfrm>
          <a:prstGeom prst="rect">
            <a:avLst/>
          </a:prstGeom>
          <a:ln w="0">
            <a:noFill/>
          </a:ln>
        </p:spPr>
      </p:pic>
      <p:grpSp>
        <p:nvGrpSpPr>
          <p:cNvPr id="67" name="Group 8"/>
          <p:cNvGrpSpPr/>
          <p:nvPr/>
        </p:nvGrpSpPr>
        <p:grpSpPr>
          <a:xfrm>
            <a:off x="224640" y="1801080"/>
            <a:ext cx="12152520" cy="6369480"/>
            <a:chOff x="224640" y="1801080"/>
            <a:chExt cx="12152520" cy="6369480"/>
          </a:xfrm>
        </p:grpSpPr>
        <p:sp>
          <p:nvSpPr>
            <p:cNvPr id="68" name="TextBox 9"/>
            <p:cNvSpPr/>
            <p:nvPr/>
          </p:nvSpPr>
          <p:spPr>
            <a:xfrm>
              <a:off x="224640" y="1801080"/>
              <a:ext cx="12152520" cy="50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13201"/>
                </a:lnSpc>
              </a:pPr>
              <a:r>
                <a:rPr b="0" lang="en-US" sz="12000" spc="-1" strike="noStrike">
                  <a:solidFill>
                    <a:srgbClr val="3edad8"/>
                  </a:solidFill>
                  <a:latin typeface="Aileron Heavy"/>
                </a:rPr>
                <a:t>In-depth review        of Mobile Programing</a:t>
              </a:r>
              <a:endParaRPr b="0" lang="en-US" sz="120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TextBox 10"/>
            <p:cNvSpPr/>
            <p:nvPr/>
          </p:nvSpPr>
          <p:spPr>
            <a:xfrm>
              <a:off x="224640" y="7180200"/>
              <a:ext cx="12152520" cy="99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3900"/>
                </a:lnSpc>
              </a:pPr>
              <a:r>
                <a:rPr b="0" lang="en-US" sz="3000" spc="299" strike="noStrike">
                  <a:solidFill>
                    <a:srgbClr val="2c92d5"/>
                  </a:solidFill>
                  <a:latin typeface="Aileron Regular"/>
                </a:rPr>
                <a:t>MAJOR TYPES OF MOBILE APPS AND THIER DIFFERENCES</a:t>
              </a:r>
              <a:endParaRPr b="0" lang="en-US" sz="30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70" name="Group 11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71" name="Freeform 12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TextBox 13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73" name="Group 14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74" name="Freeform 15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TextBox 16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grpSp>
        <p:nvGrpSpPr>
          <p:cNvPr id="77" name="Group 3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78" name="Freeform 4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" name="TextBox 5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80" name="Picture 6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367920" y="-153216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7" descr=""/>
          <p:cNvPicPr/>
          <p:nvPr/>
        </p:nvPicPr>
        <p:blipFill>
          <a:blip r:embed="rId3">
            <a:alphaModFix amt="36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82" name="Group 8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83" name="Freeform 9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4" name="TextBox 10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85" name="Picture 11" descr=""/>
          <p:cNvPicPr/>
          <p:nvPr/>
        </p:nvPicPr>
        <p:blipFill>
          <a:blip r:embed="rId4">
            <a:alphaModFix amt="65000"/>
          </a:blip>
          <a:stretch/>
        </p:blipFill>
        <p:spPr>
          <a:xfrm>
            <a:off x="15476400" y="9258480"/>
            <a:ext cx="3134160" cy="1076760"/>
          </a:xfrm>
          <a:prstGeom prst="rect">
            <a:avLst/>
          </a:prstGeom>
          <a:ln w="0">
            <a:noFill/>
          </a:ln>
        </p:spPr>
      </p:pic>
      <p:pic>
        <p:nvPicPr>
          <p:cNvPr id="86" name="Picture 12" descr=""/>
          <p:cNvPicPr/>
          <p:nvPr/>
        </p:nvPicPr>
        <p:blipFill>
          <a:blip r:embed="rId5"/>
          <a:stretch/>
        </p:blipFill>
        <p:spPr>
          <a:xfrm>
            <a:off x="17073720" y="7430400"/>
            <a:ext cx="2428200" cy="2366280"/>
          </a:xfrm>
          <a:prstGeom prst="rect">
            <a:avLst/>
          </a:prstGeom>
          <a:ln w="0">
            <a:noFill/>
          </a:ln>
        </p:spPr>
      </p:pic>
      <p:pic>
        <p:nvPicPr>
          <p:cNvPr id="87" name="Picture 13" descr=""/>
          <p:cNvPicPr/>
          <p:nvPr/>
        </p:nvPicPr>
        <p:blipFill>
          <a:blip r:embed="rId6"/>
          <a:srcRect l="2190" t="0" r="1664" b="1274"/>
          <a:stretch/>
        </p:blipFill>
        <p:spPr>
          <a:xfrm>
            <a:off x="14218560" y="6623640"/>
            <a:ext cx="2406240" cy="2470680"/>
          </a:xfrm>
          <a:prstGeom prst="rect">
            <a:avLst/>
          </a:prstGeom>
          <a:ln w="0">
            <a:noFill/>
          </a:ln>
        </p:spPr>
      </p:pic>
      <p:pic>
        <p:nvPicPr>
          <p:cNvPr id="88" name="Picture 14" descr=""/>
          <p:cNvPicPr/>
          <p:nvPr/>
        </p:nvPicPr>
        <p:blipFill>
          <a:blip r:embed="rId7"/>
          <a:stretch/>
        </p:blipFill>
        <p:spPr>
          <a:xfrm>
            <a:off x="5105160" y="6519960"/>
            <a:ext cx="2385360" cy="2385360"/>
          </a:xfrm>
          <a:prstGeom prst="rect">
            <a:avLst/>
          </a:prstGeom>
          <a:ln w="0">
            <a:noFill/>
          </a:ln>
        </p:spPr>
      </p:pic>
      <p:pic>
        <p:nvPicPr>
          <p:cNvPr id="89" name="Picture 15" descr=""/>
          <p:cNvPicPr/>
          <p:nvPr/>
        </p:nvPicPr>
        <p:blipFill>
          <a:blip r:embed="rId8"/>
          <a:srcRect l="0" t="5879" r="0" b="0"/>
          <a:stretch/>
        </p:blipFill>
        <p:spPr>
          <a:xfrm>
            <a:off x="9608760" y="6684840"/>
            <a:ext cx="2494800" cy="2348280"/>
          </a:xfrm>
          <a:prstGeom prst="rect">
            <a:avLst/>
          </a:prstGeom>
          <a:ln w="0">
            <a:noFill/>
          </a:ln>
        </p:spPr>
      </p:pic>
      <p:grpSp>
        <p:nvGrpSpPr>
          <p:cNvPr id="90" name="Group 16"/>
          <p:cNvGrpSpPr/>
          <p:nvPr/>
        </p:nvGrpSpPr>
        <p:grpSpPr>
          <a:xfrm>
            <a:off x="-187560" y="-325440"/>
            <a:ext cx="6756480" cy="3922200"/>
            <a:chOff x="-187560" y="-325440"/>
            <a:chExt cx="6756480" cy="3922200"/>
          </a:xfrm>
        </p:grpSpPr>
        <p:sp>
          <p:nvSpPr>
            <p:cNvPr id="91" name="Freeform 17"/>
            <p:cNvSpPr/>
            <p:nvPr/>
          </p:nvSpPr>
          <p:spPr>
            <a:xfrm>
              <a:off x="-187560" y="643680"/>
              <a:ext cx="6756480" cy="2638800"/>
            </a:xfrm>
            <a:custGeom>
              <a:avLst/>
              <a:gdLst>
                <a:gd name="textAreaLeft" fmla="*/ 0 w 6756480"/>
                <a:gd name="textAreaRight" fmla="*/ 6756840 w 6756480"/>
                <a:gd name="textAreaTop" fmla="*/ 0 h 2638800"/>
                <a:gd name="textAreaBottom" fmla="*/ 2639160 h 2638800"/>
              </a:gdLst>
              <a:ahLst/>
              <a:rect l="textAreaLeft" t="textAreaTop" r="textAreaRight" b="textAreaBottom"/>
              <a:pathLst>
                <a:path w="929701" h="363133">
                  <a:moveTo>
                    <a:pt x="726501" y="0"/>
                  </a:moveTo>
                  <a:lnTo>
                    <a:pt x="0" y="0"/>
                  </a:lnTo>
                  <a:lnTo>
                    <a:pt x="0" y="363133"/>
                  </a:lnTo>
                  <a:lnTo>
                    <a:pt x="726501" y="363133"/>
                  </a:lnTo>
                  <a:lnTo>
                    <a:pt x="929701" y="181566"/>
                  </a:lnTo>
                  <a:lnTo>
                    <a:pt x="726501" y="0"/>
                  </a:lnTo>
                  <a:close/>
                </a:path>
              </a:pathLst>
            </a:custGeom>
            <a:solidFill>
              <a:srgbClr val="3edad8">
                <a:alpha val="6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" name="TextBox 18"/>
            <p:cNvSpPr/>
            <p:nvPr/>
          </p:nvSpPr>
          <p:spPr>
            <a:xfrm>
              <a:off x="-187560" y="-325440"/>
              <a:ext cx="5076000" cy="3922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69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93" name="Group 19"/>
          <p:cNvGrpSpPr/>
          <p:nvPr/>
        </p:nvGrpSpPr>
        <p:grpSpPr>
          <a:xfrm>
            <a:off x="5501880" y="1791720"/>
            <a:ext cx="3232440" cy="2978280"/>
            <a:chOff x="5501880" y="1791720"/>
            <a:chExt cx="3232440" cy="2978280"/>
          </a:xfrm>
        </p:grpSpPr>
        <p:sp>
          <p:nvSpPr>
            <p:cNvPr id="94" name="Freeform 20"/>
            <p:cNvSpPr/>
            <p:nvPr/>
          </p:nvSpPr>
          <p:spPr>
            <a:xfrm rot="1726800">
              <a:off x="5812200" y="2303280"/>
              <a:ext cx="2611800" cy="1958760"/>
            </a:xfrm>
            <a:custGeom>
              <a:avLst/>
              <a:gdLst>
                <a:gd name="textAreaLeft" fmla="*/ 0 w 2611800"/>
                <a:gd name="textAreaRight" fmla="*/ 2612160 w 2611800"/>
                <a:gd name="textAreaTop" fmla="*/ 0 h 1958760"/>
                <a:gd name="textAreaBottom" fmla="*/ 1959120 h 1958760"/>
              </a:gdLst>
              <a:ahLst/>
              <a:rect l="textAreaLeft" t="textAreaTop" r="textAreaRight" b="textAreaBottom"/>
              <a:pathLst>
                <a:path w="812800" h="609600">
                  <a:moveTo>
                    <a:pt x="203200" y="0"/>
                  </a:moveTo>
                  <a:lnTo>
                    <a:pt x="812800" y="0"/>
                  </a:lnTo>
                  <a:lnTo>
                    <a:pt x="6096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TextBox 21"/>
            <p:cNvSpPr/>
            <p:nvPr/>
          </p:nvSpPr>
          <p:spPr>
            <a:xfrm rot="1726800">
              <a:off x="6183000" y="2130840"/>
              <a:ext cx="1958760" cy="2142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96" name="Group 22"/>
          <p:cNvGrpSpPr/>
          <p:nvPr/>
        </p:nvGrpSpPr>
        <p:grpSpPr>
          <a:xfrm>
            <a:off x="7812360" y="2609280"/>
            <a:ext cx="10475640" cy="3558240"/>
            <a:chOff x="7812360" y="2609280"/>
            <a:chExt cx="10475640" cy="3558240"/>
          </a:xfrm>
        </p:grpSpPr>
        <p:sp>
          <p:nvSpPr>
            <p:cNvPr id="97" name="Freeform 23"/>
            <p:cNvSpPr/>
            <p:nvPr/>
          </p:nvSpPr>
          <p:spPr>
            <a:xfrm rot="10800000">
              <a:off x="7812360" y="3283200"/>
              <a:ext cx="10475640" cy="2445480"/>
            </a:xfrm>
            <a:custGeom>
              <a:avLst/>
              <a:gdLst>
                <a:gd name="textAreaLeft" fmla="*/ 0 w 10475640"/>
                <a:gd name="textAreaRight" fmla="*/ 10476000 w 10475640"/>
                <a:gd name="textAreaTop" fmla="*/ 0 h 2445480"/>
                <a:gd name="textAreaBottom" fmla="*/ 2445840 h 2445480"/>
              </a:gdLst>
              <a:ahLst/>
              <a:rect l="textAreaLeft" t="textAreaTop" r="textAreaRight" b="textAreaBottom"/>
              <a:pathLst>
                <a:path w="1364655" h="318624">
                  <a:moveTo>
                    <a:pt x="1161455" y="0"/>
                  </a:moveTo>
                  <a:lnTo>
                    <a:pt x="0" y="0"/>
                  </a:lnTo>
                  <a:lnTo>
                    <a:pt x="0" y="318624"/>
                  </a:lnTo>
                  <a:lnTo>
                    <a:pt x="1161455" y="318624"/>
                  </a:lnTo>
                  <a:lnTo>
                    <a:pt x="1364655" y="159312"/>
                  </a:lnTo>
                  <a:lnTo>
                    <a:pt x="1161455" y="0"/>
                  </a:lnTo>
                  <a:close/>
                </a:path>
              </a:pathLst>
            </a:custGeom>
            <a:solidFill>
              <a:srgbClr val="3edad8">
                <a:alpha val="6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8" name="TextBox 24"/>
            <p:cNvSpPr/>
            <p:nvPr/>
          </p:nvSpPr>
          <p:spPr>
            <a:xfrm rot="10800000">
              <a:off x="12926160" y="2608920"/>
              <a:ext cx="5361840" cy="3558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99" name="Group 25"/>
          <p:cNvGrpSpPr/>
          <p:nvPr/>
        </p:nvGrpSpPr>
        <p:grpSpPr>
          <a:xfrm>
            <a:off x="321480" y="5762520"/>
            <a:ext cx="3345840" cy="3143160"/>
            <a:chOff x="321480" y="5762520"/>
            <a:chExt cx="3345840" cy="3143160"/>
          </a:xfrm>
        </p:grpSpPr>
        <p:grpSp>
          <p:nvGrpSpPr>
            <p:cNvPr id="100" name="Group 26"/>
            <p:cNvGrpSpPr/>
            <p:nvPr/>
          </p:nvGrpSpPr>
          <p:grpSpPr>
            <a:xfrm>
              <a:off x="321480" y="5762520"/>
              <a:ext cx="3345840" cy="3143160"/>
              <a:chOff x="321480" y="5762520"/>
              <a:chExt cx="3345840" cy="3143160"/>
            </a:xfrm>
          </p:grpSpPr>
          <p:sp>
            <p:nvSpPr>
              <p:cNvPr id="101" name="Freeform 27"/>
              <p:cNvSpPr/>
              <p:nvPr/>
            </p:nvSpPr>
            <p:spPr>
              <a:xfrm rot="16135800">
                <a:off x="552600" y="5790960"/>
                <a:ext cx="3085920" cy="3085920"/>
              </a:xfrm>
              <a:custGeom>
                <a:avLst/>
                <a:gdLst>
                  <a:gd name="textAreaLeft" fmla="*/ 0 w 3085920"/>
                  <a:gd name="textAreaRight" fmla="*/ 3086280 w 3085920"/>
                  <a:gd name="textAreaTop" fmla="*/ 0 h 3085920"/>
                  <a:gd name="textAreaBottom" fmla="*/ 3086280 h 3085920"/>
                </a:gdLst>
                <a:ahLst/>
                <a:rect l="textAreaLeft" t="textAreaTop" r="textAreaRight" b="textAreaBottom"/>
                <a:pathLst>
                  <a:path w="812800" h="812800">
                    <a:moveTo>
                      <a:pt x="406400" y="812800"/>
                    </a:moveTo>
                    <a:lnTo>
                      <a:pt x="0" y="406400"/>
                    </a:lnTo>
                    <a:lnTo>
                      <a:pt x="203200" y="40640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609600" y="406400"/>
                    </a:lnTo>
                    <a:lnTo>
                      <a:pt x="812800" y="406400"/>
                    </a:lnTo>
                    <a:lnTo>
                      <a:pt x="406400" y="812800"/>
                    </a:lnTo>
                    <a:close/>
                  </a:path>
                </a:pathLst>
              </a:custGeom>
              <a:solidFill>
                <a:srgbClr val="3edad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2" name="TextBox 28"/>
              <p:cNvSpPr/>
              <p:nvPr/>
            </p:nvSpPr>
            <p:spPr>
              <a:xfrm rot="16135800">
                <a:off x="1022760" y="5881320"/>
                <a:ext cx="1542600" cy="29170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ts val="33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Calibri"/>
                </a:endParaRPr>
              </a:p>
            </p:txBody>
          </p:sp>
        </p:grpSp>
        <p:sp>
          <p:nvSpPr>
            <p:cNvPr id="103" name="TextBox 29"/>
            <p:cNvSpPr/>
            <p:nvPr/>
          </p:nvSpPr>
          <p:spPr>
            <a:xfrm rot="19800">
              <a:off x="689400" y="7094520"/>
              <a:ext cx="2179080" cy="483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807"/>
                </a:lnSpc>
              </a:pPr>
              <a:r>
                <a:rPr b="0" lang="en-US" sz="3170" spc="-1" strike="noStrike">
                  <a:solidFill>
                    <a:srgbClr val="ffffff"/>
                  </a:solidFill>
                  <a:latin typeface="Aileron Heavy Bold"/>
                </a:rPr>
                <a:t>Examples</a:t>
              </a:r>
              <a:endParaRPr b="0" lang="en-US" sz="317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04" name="Group 30"/>
          <p:cNvGrpSpPr/>
          <p:nvPr/>
        </p:nvGrpSpPr>
        <p:grpSpPr>
          <a:xfrm>
            <a:off x="-2727000" y="5819760"/>
            <a:ext cx="3085920" cy="3085920"/>
            <a:chOff x="-2727000" y="5819760"/>
            <a:chExt cx="3085920" cy="3085920"/>
          </a:xfrm>
        </p:grpSpPr>
        <p:sp>
          <p:nvSpPr>
            <p:cNvPr id="105" name="Freeform 31"/>
            <p:cNvSpPr/>
            <p:nvPr/>
          </p:nvSpPr>
          <p:spPr>
            <a:xfrm>
              <a:off x="-2727000" y="5819760"/>
              <a:ext cx="3085920" cy="3085920"/>
            </a:xfrm>
            <a:custGeom>
              <a:avLst/>
              <a:gdLst>
                <a:gd name="textAreaLeft" fmla="*/ 0 w 3085920"/>
                <a:gd name="textAreaRight" fmla="*/ 3086280 w 3085920"/>
                <a:gd name="textAreaTop" fmla="*/ 0 h 3085920"/>
                <a:gd name="textAreaBottom" fmla="*/ 3086280 h 3085920"/>
              </a:gdLst>
              <a:ahLst/>
              <a:rect l="textAreaLeft" t="textAreaTop" r="textAreaRight" b="textAreaBottom"/>
              <a:pathLst>
                <a:path w="812800" h="812800">
                  <a:moveTo>
                    <a:pt x="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812800" y="203200"/>
                  </a:lnTo>
                  <a:lnTo>
                    <a:pt x="81280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0" y="406400"/>
                  </a:lnTo>
                  <a:close/>
                </a:path>
              </a:pathLst>
            </a:custGeom>
            <a:solidFill>
              <a:srgbClr val="00ded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6" name="TextBox 32"/>
            <p:cNvSpPr/>
            <p:nvPr/>
          </p:nvSpPr>
          <p:spPr>
            <a:xfrm>
              <a:off x="-2341080" y="6374160"/>
              <a:ext cx="2700000" cy="1759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07" name="TextBox 33"/>
          <p:cNvSpPr/>
          <p:nvPr/>
        </p:nvSpPr>
        <p:spPr>
          <a:xfrm>
            <a:off x="9608760" y="3682080"/>
            <a:ext cx="826488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32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ileron Heavy Bold"/>
              </a:rPr>
              <a:t> </a:t>
            </a:r>
            <a:r>
              <a:rPr b="0" lang="en-US" sz="3600" spc="-1" strike="noStrike">
                <a:solidFill>
                  <a:srgbClr val="ffffff"/>
                </a:solidFill>
                <a:latin typeface="Aileron Heavy Bold"/>
              </a:rPr>
              <a:t>Mobile apps are  software applications that are built and designed to work on mobile devices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Box 34"/>
          <p:cNvSpPr/>
          <p:nvPr/>
        </p:nvSpPr>
        <p:spPr>
          <a:xfrm>
            <a:off x="282960" y="1028880"/>
            <a:ext cx="5547240" cy="246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6480"/>
              </a:lnSpc>
            </a:pPr>
            <a:r>
              <a:rPr b="0" lang="en-US" sz="5400" spc="-1" strike="noStrike">
                <a:solidFill>
                  <a:srgbClr val="ffffff"/>
                </a:solidFill>
                <a:latin typeface="Aileron Heavy Bold"/>
              </a:rPr>
              <a:t>What are mobile applications?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2" descr=""/>
          <p:cNvPicPr/>
          <p:nvPr/>
        </p:nvPicPr>
        <p:blipFill>
          <a:blip r:embed="rId1">
            <a:alphaModFix amt="19000"/>
          </a:blip>
          <a:srcRect l="0" t="24942" r="0" b="24942"/>
          <a:stretch/>
        </p:blipFill>
        <p:spPr>
          <a:xfrm>
            <a:off x="0" y="172440"/>
            <a:ext cx="18287640" cy="6111720"/>
          </a:xfrm>
          <a:prstGeom prst="rect">
            <a:avLst/>
          </a:prstGeom>
          <a:ln w="0">
            <a:noFill/>
          </a:ln>
        </p:spPr>
      </p:pic>
      <p:sp>
        <p:nvSpPr>
          <p:cNvPr id="110" name="AutoShape 3"/>
          <p:cNvSpPr/>
          <p:nvPr/>
        </p:nvSpPr>
        <p:spPr>
          <a:xfrm>
            <a:off x="2089800" y="6156720"/>
            <a:ext cx="14498640" cy="36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1" name="Picture 4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10977840" y="-1480680"/>
            <a:ext cx="11220120" cy="61405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5"/>
          <p:cNvSpPr/>
          <p:nvPr/>
        </p:nvSpPr>
        <p:spPr>
          <a:xfrm>
            <a:off x="2853360" y="483120"/>
            <a:ext cx="12580560" cy="16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6500"/>
              </a:lnSpc>
            </a:pPr>
            <a:r>
              <a:rPr b="0" lang="en-US" sz="5000" spc="148" strike="noStrike">
                <a:solidFill>
                  <a:srgbClr val="3edad8"/>
                </a:solidFill>
                <a:latin typeface="Aileron Heavy Bold"/>
              </a:rPr>
              <a:t>The Major types of mobile Applications</a:t>
            </a:r>
            <a:endParaRPr b="0" lang="en-US" sz="50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3" name="Group 6"/>
          <p:cNvGrpSpPr/>
          <p:nvPr/>
        </p:nvGrpSpPr>
        <p:grpSpPr>
          <a:xfrm>
            <a:off x="16192440" y="9920160"/>
            <a:ext cx="3085560" cy="3302640"/>
            <a:chOff x="16192440" y="9920160"/>
            <a:chExt cx="3085560" cy="3302640"/>
          </a:xfrm>
        </p:grpSpPr>
        <p:sp>
          <p:nvSpPr>
            <p:cNvPr id="114" name="Freeform 7"/>
            <p:cNvSpPr/>
            <p:nvPr/>
          </p:nvSpPr>
          <p:spPr>
            <a:xfrm>
              <a:off x="16192440" y="10137240"/>
              <a:ext cx="2282760" cy="167760"/>
            </a:xfrm>
            <a:custGeom>
              <a:avLst/>
              <a:gdLst>
                <a:gd name="textAreaLeft" fmla="*/ 0 w 2282760"/>
                <a:gd name="textAreaRight" fmla="*/ 2283120 w 2282760"/>
                <a:gd name="textAreaTop" fmla="*/ 0 h 167760"/>
                <a:gd name="textAreaBottom" fmla="*/ 168120 h 167760"/>
              </a:gdLst>
              <a:ahLst/>
              <a:rect l="textAreaLeft" t="textAreaTop" r="textAreaRight" b="textAreaBottom"/>
              <a:pathLst>
                <a:path w="601332" h="44233">
                  <a:moveTo>
                    <a:pt x="0" y="0"/>
                  </a:moveTo>
                  <a:lnTo>
                    <a:pt x="601332" y="0"/>
                  </a:lnTo>
                  <a:lnTo>
                    <a:pt x="601332" y="44233"/>
                  </a:lnTo>
                  <a:lnTo>
                    <a:pt x="0" y="44233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5" name="TextBox 8"/>
            <p:cNvSpPr/>
            <p:nvPr/>
          </p:nvSpPr>
          <p:spPr>
            <a:xfrm>
              <a:off x="16192440" y="992016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16" name="AutoShape 9"/>
          <p:cNvSpPr/>
          <p:nvPr/>
        </p:nvSpPr>
        <p:spPr>
          <a:xfrm flipH="1" flipV="1">
            <a:off x="4371480" y="4729680"/>
            <a:ext cx="25560" cy="138816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7" name="Group 10"/>
          <p:cNvGrpSpPr/>
          <p:nvPr/>
        </p:nvGrpSpPr>
        <p:grpSpPr>
          <a:xfrm>
            <a:off x="8999280" y="7526160"/>
            <a:ext cx="2334960" cy="2366280"/>
            <a:chOff x="8999280" y="7526160"/>
            <a:chExt cx="2334960" cy="2366280"/>
          </a:xfrm>
        </p:grpSpPr>
        <p:sp>
          <p:nvSpPr>
            <p:cNvPr id="118" name="Freeform 11"/>
            <p:cNvSpPr/>
            <p:nvPr/>
          </p:nvSpPr>
          <p:spPr>
            <a:xfrm>
              <a:off x="8999280" y="7547040"/>
              <a:ext cx="2334960" cy="2345400"/>
            </a:xfrm>
            <a:custGeom>
              <a:avLst/>
              <a:gdLst>
                <a:gd name="textAreaLeft" fmla="*/ 0 w 2334960"/>
                <a:gd name="textAreaRight" fmla="*/ 2335320 w 2334960"/>
                <a:gd name="textAreaTop" fmla="*/ 0 h 2345400"/>
                <a:gd name="textAreaBottom" fmla="*/ 2345760 h 2345400"/>
              </a:gdLst>
              <a:ahLst/>
              <a:rect l="textAreaLeft" t="textAreaTop" r="textAreaRight" b="textAreaBottom"/>
              <a:pathLst>
                <a:path w="2156807" h="2166474">
                  <a:moveTo>
                    <a:pt x="1078404" y="0"/>
                  </a:moveTo>
                  <a:cubicBezTo>
                    <a:pt x="1674768" y="2667"/>
                    <a:pt x="2156807" y="486867"/>
                    <a:pt x="2156807" y="1083237"/>
                  </a:cubicBezTo>
                  <a:cubicBezTo>
                    <a:pt x="2156807" y="1679607"/>
                    <a:pt x="1674768" y="2163807"/>
                    <a:pt x="1078404" y="2166474"/>
                  </a:cubicBezTo>
                  <a:cubicBezTo>
                    <a:pt x="482040" y="2163807"/>
                    <a:pt x="0" y="1679607"/>
                    <a:pt x="0" y="1083237"/>
                  </a:cubicBezTo>
                  <a:cubicBezTo>
                    <a:pt x="0" y="486867"/>
                    <a:pt x="482040" y="2667"/>
                    <a:pt x="1078404" y="0"/>
                  </a:cubicBezTo>
                  <a:close/>
                </a:path>
              </a:pathLst>
            </a:custGeom>
            <a:solidFill>
              <a:srgbClr val="13538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" name="TextBox 12"/>
            <p:cNvSpPr/>
            <p:nvPr/>
          </p:nvSpPr>
          <p:spPr>
            <a:xfrm>
              <a:off x="9005760" y="752616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20" name="AutoShape 13"/>
          <p:cNvSpPr/>
          <p:nvPr/>
        </p:nvSpPr>
        <p:spPr>
          <a:xfrm flipH="1" flipV="1">
            <a:off x="15743880" y="4811040"/>
            <a:ext cx="38160" cy="138924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21" name="Group 14"/>
          <p:cNvGrpSpPr/>
          <p:nvPr/>
        </p:nvGrpSpPr>
        <p:grpSpPr>
          <a:xfrm>
            <a:off x="3177360" y="2462400"/>
            <a:ext cx="2383920" cy="2385360"/>
            <a:chOff x="3177360" y="2462400"/>
            <a:chExt cx="2383920" cy="2385360"/>
          </a:xfrm>
        </p:grpSpPr>
        <p:sp>
          <p:nvSpPr>
            <p:cNvPr id="122" name="Freeform 15"/>
            <p:cNvSpPr/>
            <p:nvPr/>
          </p:nvSpPr>
          <p:spPr>
            <a:xfrm>
              <a:off x="3206880" y="2482920"/>
              <a:ext cx="2354400" cy="2364840"/>
            </a:xfrm>
            <a:custGeom>
              <a:avLst/>
              <a:gdLst>
                <a:gd name="textAreaLeft" fmla="*/ 0 w 2354400"/>
                <a:gd name="textAreaRight" fmla="*/ 2354760 w 2354400"/>
                <a:gd name="textAreaTop" fmla="*/ 0 h 2364840"/>
                <a:gd name="textAreaBottom" fmla="*/ 2365200 h 2364840"/>
              </a:gdLst>
              <a:ahLst/>
              <a:rect l="textAreaLeft" t="textAreaTop" r="textAreaRight" b="textAreaBottom"/>
              <a:pathLst>
                <a:path w="2174686" h="2184434">
                  <a:moveTo>
                    <a:pt x="1087343" y="0"/>
                  </a:moveTo>
                  <a:cubicBezTo>
                    <a:pt x="1688652" y="2689"/>
                    <a:pt x="2174687" y="490903"/>
                    <a:pt x="2174687" y="1092217"/>
                  </a:cubicBezTo>
                  <a:cubicBezTo>
                    <a:pt x="2174687" y="1693531"/>
                    <a:pt x="1688652" y="2181745"/>
                    <a:pt x="1087343" y="2184434"/>
                  </a:cubicBezTo>
                  <a:cubicBezTo>
                    <a:pt x="486035" y="2181745"/>
                    <a:pt x="0" y="1693531"/>
                    <a:pt x="0" y="1092217"/>
                  </a:cubicBezTo>
                  <a:cubicBezTo>
                    <a:pt x="0" y="490903"/>
                    <a:pt x="486035" y="2689"/>
                    <a:pt x="1087343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3" name="TextBox 16"/>
            <p:cNvSpPr/>
            <p:nvPr/>
          </p:nvSpPr>
          <p:spPr>
            <a:xfrm>
              <a:off x="3177360" y="2462400"/>
              <a:ext cx="714600" cy="817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124" name="Picture 17" descr=""/>
          <p:cNvPicPr/>
          <p:nvPr/>
        </p:nvPicPr>
        <p:blipFill>
          <a:blip r:embed="rId3">
            <a:alphaModFix amt="34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125" name="Group 18"/>
          <p:cNvGrpSpPr/>
          <p:nvPr/>
        </p:nvGrpSpPr>
        <p:grpSpPr>
          <a:xfrm>
            <a:off x="14554080" y="2654280"/>
            <a:ext cx="2232000" cy="2193840"/>
            <a:chOff x="14554080" y="2654280"/>
            <a:chExt cx="2232000" cy="2193840"/>
          </a:xfrm>
        </p:grpSpPr>
        <p:sp>
          <p:nvSpPr>
            <p:cNvPr id="126" name="Freeform 19"/>
            <p:cNvSpPr/>
            <p:nvPr/>
          </p:nvSpPr>
          <p:spPr>
            <a:xfrm>
              <a:off x="14625360" y="2677680"/>
              <a:ext cx="2160720" cy="2170440"/>
            </a:xfrm>
            <a:custGeom>
              <a:avLst/>
              <a:gdLst>
                <a:gd name="textAreaLeft" fmla="*/ 0 w 2160720"/>
                <a:gd name="textAreaRight" fmla="*/ 2161080 w 2160720"/>
                <a:gd name="textAreaTop" fmla="*/ 0 h 2170440"/>
                <a:gd name="textAreaBottom" fmla="*/ 2170800 h 2170440"/>
              </a:gdLst>
              <a:ahLst/>
              <a:rect l="textAreaLeft" t="textAreaTop" r="textAreaRight" b="textAreaBottom"/>
              <a:pathLst>
                <a:path w="1774878" h="1782833">
                  <a:moveTo>
                    <a:pt x="887438" y="0"/>
                  </a:moveTo>
                  <a:cubicBezTo>
                    <a:pt x="1378198" y="2195"/>
                    <a:pt x="1774877" y="400652"/>
                    <a:pt x="1774877" y="891416"/>
                  </a:cubicBezTo>
                  <a:cubicBezTo>
                    <a:pt x="1774877" y="1382181"/>
                    <a:pt x="1378198" y="1780638"/>
                    <a:pt x="887438" y="1782833"/>
                  </a:cubicBezTo>
                  <a:cubicBezTo>
                    <a:pt x="396679" y="1780638"/>
                    <a:pt x="0" y="1382181"/>
                    <a:pt x="0" y="891416"/>
                  </a:cubicBezTo>
                  <a:cubicBezTo>
                    <a:pt x="0" y="400652"/>
                    <a:pt x="396679" y="2195"/>
                    <a:pt x="887438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TextBox 20"/>
            <p:cNvSpPr/>
            <p:nvPr/>
          </p:nvSpPr>
          <p:spPr>
            <a:xfrm>
              <a:off x="14554080" y="2654280"/>
              <a:ext cx="803880" cy="9198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799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28" name="AutoShape 21"/>
          <p:cNvSpPr/>
          <p:nvPr/>
        </p:nvSpPr>
        <p:spPr>
          <a:xfrm flipH="1" flipV="1">
            <a:off x="10103040" y="6119280"/>
            <a:ext cx="25560" cy="138852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9" name="Picture 22" descr=""/>
          <p:cNvPicPr/>
          <p:nvPr/>
        </p:nvPicPr>
        <p:blipFill>
          <a:blip r:embed="rId4">
            <a:alphaModFix amt="18000"/>
          </a:blip>
          <a:stretch/>
        </p:blipFill>
        <p:spPr>
          <a:xfrm rot="20121000">
            <a:off x="13459320" y="7404480"/>
            <a:ext cx="10047240" cy="3452400"/>
          </a:xfrm>
          <a:prstGeom prst="rect">
            <a:avLst/>
          </a:prstGeom>
          <a:ln w="0">
            <a:noFill/>
          </a:ln>
        </p:spPr>
      </p:pic>
      <p:grpSp>
        <p:nvGrpSpPr>
          <p:cNvPr id="130" name="Group 23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131" name="Freeform 24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2" name="TextBox 25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33" name="Group 26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134" name="Freeform 27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35" name="TextBox 28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136" name="Picture 29" descr=""/>
          <p:cNvPicPr/>
          <p:nvPr/>
        </p:nvPicPr>
        <p:blipFill>
          <a:blip r:embed="rId5"/>
          <a:stretch/>
        </p:blipFill>
        <p:spPr>
          <a:xfrm>
            <a:off x="3592080" y="2821320"/>
            <a:ext cx="1482480" cy="148248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30" descr=""/>
          <p:cNvPicPr/>
          <p:nvPr/>
        </p:nvPicPr>
        <p:blipFill>
          <a:blip r:embed="rId6"/>
          <a:stretch/>
        </p:blipFill>
        <p:spPr>
          <a:xfrm>
            <a:off x="9139320" y="8109000"/>
            <a:ext cx="2055240" cy="1221840"/>
          </a:xfrm>
          <a:prstGeom prst="rect">
            <a:avLst/>
          </a:prstGeom>
          <a:ln w="0">
            <a:noFill/>
          </a:ln>
        </p:spPr>
      </p:pic>
      <p:pic>
        <p:nvPicPr>
          <p:cNvPr id="138" name="Picture 31" descr=""/>
          <p:cNvPicPr/>
          <p:nvPr/>
        </p:nvPicPr>
        <p:blipFill>
          <a:blip r:embed="rId7"/>
          <a:stretch/>
        </p:blipFill>
        <p:spPr>
          <a:xfrm>
            <a:off x="14925600" y="2933280"/>
            <a:ext cx="1674720" cy="1464840"/>
          </a:xfrm>
          <a:prstGeom prst="rect">
            <a:avLst/>
          </a:prstGeom>
          <a:ln w="0">
            <a:noFill/>
          </a:ln>
        </p:spPr>
      </p:pic>
      <p:sp>
        <p:nvSpPr>
          <p:cNvPr id="139" name="TextBox 32"/>
          <p:cNvSpPr/>
          <p:nvPr/>
        </p:nvSpPr>
        <p:spPr>
          <a:xfrm>
            <a:off x="5245200" y="2754360"/>
            <a:ext cx="3430080" cy="62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758520" indent="-379080" algn="ctr">
              <a:lnSpc>
                <a:spcPts val="4918"/>
              </a:lnSpc>
              <a:buClr>
                <a:srgbClr val="3edad8"/>
              </a:buClr>
              <a:buFont typeface="Arial"/>
              <a:buChar char="•"/>
            </a:pPr>
            <a:r>
              <a:rPr b="0" lang="en-US" sz="3509" spc="-1" strike="noStrike">
                <a:solidFill>
                  <a:srgbClr val="3edad8"/>
                </a:solidFill>
                <a:latin typeface="Abril Fatface"/>
              </a:rPr>
              <a:t>Native apps</a:t>
            </a:r>
            <a:endParaRPr b="0" lang="en-US" sz="3509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TextBox 33"/>
          <p:cNvSpPr/>
          <p:nvPr/>
        </p:nvSpPr>
        <p:spPr>
          <a:xfrm>
            <a:off x="11410560" y="2754360"/>
            <a:ext cx="2256480" cy="62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4918"/>
              </a:lnSpc>
            </a:pPr>
            <a:r>
              <a:rPr b="0" lang="en-US" sz="3509" spc="-1" strike="noStrike">
                <a:solidFill>
                  <a:srgbClr val="3edad8"/>
                </a:solidFill>
                <a:latin typeface="Abril Fatface"/>
              </a:rPr>
              <a:t>Web Apps</a:t>
            </a:r>
            <a:endParaRPr b="0" lang="en-US" sz="3509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TextBox 34"/>
          <p:cNvSpPr/>
          <p:nvPr/>
        </p:nvSpPr>
        <p:spPr>
          <a:xfrm>
            <a:off x="4801680" y="7480080"/>
            <a:ext cx="3873600" cy="62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918"/>
              </a:lnSpc>
            </a:pPr>
            <a:r>
              <a:rPr b="0" lang="en-US" sz="3509" spc="-1" strike="noStrike">
                <a:solidFill>
                  <a:srgbClr val="3edad8"/>
                </a:solidFill>
                <a:latin typeface="Abril Fatface"/>
              </a:rPr>
              <a:t>Hybrid apps</a:t>
            </a:r>
            <a:endParaRPr b="0" lang="en-US" sz="3509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2" name="TextBox 35"/>
          <p:cNvSpPr/>
          <p:nvPr/>
        </p:nvSpPr>
        <p:spPr>
          <a:xfrm>
            <a:off x="5999760" y="3458160"/>
            <a:ext cx="462708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20"/>
              </a:lnSpc>
            </a:pP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These apps are platform specific .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520"/>
              </a:lnSpc>
            </a:pP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  </a:t>
            </a: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They are written in the platform’s native language and can take advantage of all the device features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TextBox 36"/>
          <p:cNvSpPr/>
          <p:nvPr/>
        </p:nvSpPr>
        <p:spPr>
          <a:xfrm>
            <a:off x="11254320" y="3458160"/>
            <a:ext cx="341460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20"/>
              </a:lnSpc>
            </a:pP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  </a:t>
            </a: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built using web technologies such as HTML, CSS, and JavaScript. They can be accessed inside a web browser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TextBox 37"/>
          <p:cNvSpPr/>
          <p:nvPr/>
        </p:nvSpPr>
        <p:spPr>
          <a:xfrm>
            <a:off x="4112640" y="8114760"/>
            <a:ext cx="4810320" cy="15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2520"/>
              </a:lnSpc>
            </a:pPr>
            <a:r>
              <a:rPr b="0" lang="en-US" sz="1800" spc="-1" strike="noStrike">
                <a:solidFill>
                  <a:srgbClr val="3edad8"/>
                </a:solidFill>
                <a:latin typeface="Trocchi"/>
              </a:rPr>
              <a:t>combination of both native and web apps. They are built using web technologies but are wrapped in a native container that allows them to access device features 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146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10387080" y="-18151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147" name="Picture 4" descr=""/>
          <p:cNvPicPr/>
          <p:nvPr/>
        </p:nvPicPr>
        <p:blipFill>
          <a:blip r:embed="rId3">
            <a:alphaModFix amt="42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148" name="Group 5"/>
          <p:cNvGrpSpPr/>
          <p:nvPr/>
        </p:nvGrpSpPr>
        <p:grpSpPr>
          <a:xfrm>
            <a:off x="4565520" y="4104000"/>
            <a:ext cx="1472400" cy="1478880"/>
            <a:chOff x="4565520" y="4104000"/>
            <a:chExt cx="1472400" cy="1478880"/>
          </a:xfrm>
        </p:grpSpPr>
        <p:sp>
          <p:nvSpPr>
            <p:cNvPr id="149" name="Freeform 6"/>
            <p:cNvSpPr/>
            <p:nvPr/>
          </p:nvSpPr>
          <p:spPr>
            <a:xfrm>
              <a:off x="4565520" y="4104000"/>
              <a:ext cx="1472400" cy="1478880"/>
            </a:xfrm>
            <a:custGeom>
              <a:avLst/>
              <a:gdLst>
                <a:gd name="textAreaLeft" fmla="*/ 0 w 1472400"/>
                <a:gd name="textAreaRight" fmla="*/ 1472760 w 1472400"/>
                <a:gd name="textAreaTop" fmla="*/ 0 h 1478880"/>
                <a:gd name="textAreaBottom" fmla="*/ 1479240 h 1478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0" name="TextBox 7"/>
            <p:cNvSpPr/>
            <p:nvPr/>
          </p:nvSpPr>
          <p:spPr>
            <a:xfrm>
              <a:off x="4700880" y="4138560"/>
              <a:ext cx="1201680" cy="1305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51" name="Group 8"/>
          <p:cNvGrpSpPr/>
          <p:nvPr/>
        </p:nvGrpSpPr>
        <p:grpSpPr>
          <a:xfrm>
            <a:off x="8061480" y="4104000"/>
            <a:ext cx="1472400" cy="1478880"/>
            <a:chOff x="8061480" y="4104000"/>
            <a:chExt cx="1472400" cy="1478880"/>
          </a:xfrm>
        </p:grpSpPr>
        <p:sp>
          <p:nvSpPr>
            <p:cNvPr id="152" name="Freeform 9"/>
            <p:cNvSpPr/>
            <p:nvPr/>
          </p:nvSpPr>
          <p:spPr>
            <a:xfrm>
              <a:off x="8061480" y="4104000"/>
              <a:ext cx="1472400" cy="1478880"/>
            </a:xfrm>
            <a:custGeom>
              <a:avLst/>
              <a:gdLst>
                <a:gd name="textAreaLeft" fmla="*/ 0 w 1472400"/>
                <a:gd name="textAreaRight" fmla="*/ 1472760 w 1472400"/>
                <a:gd name="textAreaTop" fmla="*/ 0 h 1478880"/>
                <a:gd name="textAreaBottom" fmla="*/ 1479240 h 1478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3" name="TextBox 10"/>
            <p:cNvSpPr/>
            <p:nvPr/>
          </p:nvSpPr>
          <p:spPr>
            <a:xfrm>
              <a:off x="8196840" y="4138560"/>
              <a:ext cx="1201680" cy="1305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54" name="Group 11"/>
          <p:cNvGrpSpPr/>
          <p:nvPr/>
        </p:nvGrpSpPr>
        <p:grpSpPr>
          <a:xfrm>
            <a:off x="14942160" y="4139280"/>
            <a:ext cx="1472400" cy="1478880"/>
            <a:chOff x="14942160" y="4139280"/>
            <a:chExt cx="1472400" cy="1478880"/>
          </a:xfrm>
        </p:grpSpPr>
        <p:sp>
          <p:nvSpPr>
            <p:cNvPr id="155" name="Freeform 12"/>
            <p:cNvSpPr/>
            <p:nvPr/>
          </p:nvSpPr>
          <p:spPr>
            <a:xfrm>
              <a:off x="14942160" y="4139280"/>
              <a:ext cx="1472400" cy="1478880"/>
            </a:xfrm>
            <a:custGeom>
              <a:avLst/>
              <a:gdLst>
                <a:gd name="textAreaLeft" fmla="*/ 0 w 1472400"/>
                <a:gd name="textAreaRight" fmla="*/ 1472760 w 1472400"/>
                <a:gd name="textAreaTop" fmla="*/ 0 h 1478880"/>
                <a:gd name="textAreaBottom" fmla="*/ 1479240 h 1478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3538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6" name="TextBox 13"/>
            <p:cNvSpPr/>
            <p:nvPr/>
          </p:nvSpPr>
          <p:spPr>
            <a:xfrm>
              <a:off x="15077520" y="4174200"/>
              <a:ext cx="1201680" cy="1305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57" name="Group 14"/>
          <p:cNvGrpSpPr/>
          <p:nvPr/>
        </p:nvGrpSpPr>
        <p:grpSpPr>
          <a:xfrm>
            <a:off x="11521800" y="4139280"/>
            <a:ext cx="1472400" cy="1478880"/>
            <a:chOff x="11521800" y="4139280"/>
            <a:chExt cx="1472400" cy="1478880"/>
          </a:xfrm>
        </p:grpSpPr>
        <p:sp>
          <p:nvSpPr>
            <p:cNvPr id="158" name="Freeform 15"/>
            <p:cNvSpPr/>
            <p:nvPr/>
          </p:nvSpPr>
          <p:spPr>
            <a:xfrm>
              <a:off x="11521800" y="4139280"/>
              <a:ext cx="1472400" cy="1478880"/>
            </a:xfrm>
            <a:custGeom>
              <a:avLst/>
              <a:gdLst>
                <a:gd name="textAreaLeft" fmla="*/ 0 w 1472400"/>
                <a:gd name="textAreaRight" fmla="*/ 1472760 w 1472400"/>
                <a:gd name="textAreaTop" fmla="*/ 0 h 1478880"/>
                <a:gd name="textAreaBottom" fmla="*/ 1479240 h 1478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c92d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59" name="TextBox 16"/>
            <p:cNvSpPr/>
            <p:nvPr/>
          </p:nvSpPr>
          <p:spPr>
            <a:xfrm>
              <a:off x="11657160" y="4174200"/>
              <a:ext cx="1201680" cy="1305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60" name="AutoShape 17"/>
          <p:cNvSpPr/>
          <p:nvPr/>
        </p:nvSpPr>
        <p:spPr>
          <a:xfrm flipH="1" flipV="1">
            <a:off x="5375520" y="5545800"/>
            <a:ext cx="46080" cy="208764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AutoShape 18"/>
          <p:cNvSpPr/>
          <p:nvPr/>
        </p:nvSpPr>
        <p:spPr>
          <a:xfrm flipH="1" flipV="1">
            <a:off x="8807040" y="5580360"/>
            <a:ext cx="28800" cy="207216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AutoShape 19"/>
          <p:cNvSpPr/>
          <p:nvPr/>
        </p:nvSpPr>
        <p:spPr>
          <a:xfrm flipV="1">
            <a:off x="12256920" y="5580360"/>
            <a:ext cx="720" cy="2072160"/>
          </a:xfrm>
          <a:prstGeom prst="line">
            <a:avLst/>
          </a:prstGeom>
          <a:ln w="76200">
            <a:solidFill>
              <a:srgbClr val="2c92d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AutoShape 20"/>
          <p:cNvSpPr/>
          <p:nvPr/>
        </p:nvSpPr>
        <p:spPr>
          <a:xfrm flipH="1" flipV="1">
            <a:off x="15678360" y="5580360"/>
            <a:ext cx="36000" cy="2072160"/>
          </a:xfrm>
          <a:prstGeom prst="line">
            <a:avLst/>
          </a:prstGeom>
          <a:ln w="76200">
            <a:solidFill>
              <a:srgbClr val="13538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64" name="Group 21"/>
          <p:cNvGrpSpPr/>
          <p:nvPr/>
        </p:nvGrpSpPr>
        <p:grpSpPr>
          <a:xfrm>
            <a:off x="5019480" y="7671600"/>
            <a:ext cx="803880" cy="807480"/>
            <a:chOff x="5019480" y="7671600"/>
            <a:chExt cx="803880" cy="807480"/>
          </a:xfrm>
        </p:grpSpPr>
        <p:sp>
          <p:nvSpPr>
            <p:cNvPr id="165" name="Freeform 22"/>
            <p:cNvSpPr/>
            <p:nvPr/>
          </p:nvSpPr>
          <p:spPr>
            <a:xfrm>
              <a:off x="5019480" y="7671600"/>
              <a:ext cx="803880" cy="807480"/>
            </a:xfrm>
            <a:custGeom>
              <a:avLst/>
              <a:gdLst>
                <a:gd name="textAreaLeft" fmla="*/ 0 w 803880"/>
                <a:gd name="textAreaRight" fmla="*/ 804240 w 803880"/>
                <a:gd name="textAreaTop" fmla="*/ 0 h 807480"/>
                <a:gd name="textAreaBottom" fmla="*/ 807840 h 8074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191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6" name="TextBox 23"/>
            <p:cNvSpPr/>
            <p:nvPr/>
          </p:nvSpPr>
          <p:spPr>
            <a:xfrm>
              <a:off x="5093640" y="7719120"/>
              <a:ext cx="655920" cy="684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000" rIns="45000" tIns="45000" bIns="45000" anchor="ctr">
              <a:noAutofit/>
            </a:bodyPr>
            <a:p>
              <a:pPr algn="ctr">
                <a:lnSpc>
                  <a:spcPts val="4158"/>
                </a:lnSpc>
                <a:tabLst>
                  <a:tab algn="l" pos="0"/>
                </a:tabLst>
              </a:pPr>
              <a:r>
                <a:rPr b="0" lang="en-US" sz="3200" spc="157" strike="noStrike">
                  <a:solidFill>
                    <a:srgbClr val="3edad8"/>
                  </a:solidFill>
                  <a:latin typeface="Aileron Regular Bold"/>
                </a:rPr>
                <a:t>2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67" name="Group 24"/>
          <p:cNvGrpSpPr/>
          <p:nvPr/>
        </p:nvGrpSpPr>
        <p:grpSpPr>
          <a:xfrm>
            <a:off x="8352360" y="7690680"/>
            <a:ext cx="908640" cy="912600"/>
            <a:chOff x="8352360" y="7690680"/>
            <a:chExt cx="908640" cy="912600"/>
          </a:xfrm>
        </p:grpSpPr>
        <p:sp>
          <p:nvSpPr>
            <p:cNvPr id="168" name="Freeform 25"/>
            <p:cNvSpPr/>
            <p:nvPr/>
          </p:nvSpPr>
          <p:spPr>
            <a:xfrm>
              <a:off x="8352360" y="7690680"/>
              <a:ext cx="908640" cy="912600"/>
            </a:xfrm>
            <a:custGeom>
              <a:avLst/>
              <a:gdLst>
                <a:gd name="textAreaLeft" fmla="*/ 0 w 908640"/>
                <a:gd name="textAreaRight" fmla="*/ 909000 w 90864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191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9" name="TextBox 26"/>
            <p:cNvSpPr/>
            <p:nvPr/>
          </p:nvSpPr>
          <p:spPr>
            <a:xfrm>
              <a:off x="8436240" y="7744320"/>
              <a:ext cx="741600" cy="773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161"/>
                </a:lnSpc>
                <a:tabLst>
                  <a:tab algn="l" pos="0"/>
                </a:tabLst>
              </a:pPr>
              <a:r>
                <a:rPr b="0" lang="en-US" sz="3200" spc="157" strike="noStrike">
                  <a:solidFill>
                    <a:srgbClr val="3edad8"/>
                  </a:solidFill>
                  <a:latin typeface="Aileron Regular Bold"/>
                </a:rPr>
                <a:t>3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70" name="TextBox 27"/>
          <p:cNvSpPr/>
          <p:nvPr/>
        </p:nvSpPr>
        <p:spPr>
          <a:xfrm>
            <a:off x="10650600" y="8605080"/>
            <a:ext cx="294444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600"/>
              </a:lnSpc>
            </a:pPr>
            <a:r>
              <a:rPr b="0" lang="en-US" sz="2400" spc="69" strike="noStrike">
                <a:solidFill>
                  <a:srgbClr val="3edad8"/>
                </a:solidFill>
                <a:latin typeface="Aileron Regular Bold"/>
              </a:rPr>
              <a:t>Development Time and Costs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1" name="Group 28"/>
          <p:cNvGrpSpPr/>
          <p:nvPr/>
        </p:nvGrpSpPr>
        <p:grpSpPr>
          <a:xfrm>
            <a:off x="11794320" y="7690680"/>
            <a:ext cx="908640" cy="912600"/>
            <a:chOff x="11794320" y="7690680"/>
            <a:chExt cx="908640" cy="912600"/>
          </a:xfrm>
        </p:grpSpPr>
        <p:sp>
          <p:nvSpPr>
            <p:cNvPr id="172" name="Freeform 29"/>
            <p:cNvSpPr/>
            <p:nvPr/>
          </p:nvSpPr>
          <p:spPr>
            <a:xfrm>
              <a:off x="11794320" y="7690680"/>
              <a:ext cx="908640" cy="912600"/>
            </a:xfrm>
            <a:custGeom>
              <a:avLst/>
              <a:gdLst>
                <a:gd name="textAreaLeft" fmla="*/ 0 w 908640"/>
                <a:gd name="textAreaRight" fmla="*/ 909000 w 90864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191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3" name="TextBox 30"/>
            <p:cNvSpPr/>
            <p:nvPr/>
          </p:nvSpPr>
          <p:spPr>
            <a:xfrm>
              <a:off x="11877840" y="7744320"/>
              <a:ext cx="741600" cy="773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161"/>
                </a:lnSpc>
                <a:tabLst>
                  <a:tab algn="l" pos="0"/>
                </a:tabLst>
              </a:pPr>
              <a:r>
                <a:rPr b="0" lang="en-US" sz="3200" spc="157" strike="noStrike">
                  <a:solidFill>
                    <a:srgbClr val="3edad8"/>
                  </a:solidFill>
                  <a:latin typeface="Aileron Regular Bold"/>
                </a:rPr>
                <a:t>4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74" name="Group 31"/>
          <p:cNvGrpSpPr/>
          <p:nvPr/>
        </p:nvGrpSpPr>
        <p:grpSpPr>
          <a:xfrm>
            <a:off x="15251400" y="7690680"/>
            <a:ext cx="925920" cy="929880"/>
            <a:chOff x="15251400" y="7690680"/>
            <a:chExt cx="925920" cy="929880"/>
          </a:xfrm>
        </p:grpSpPr>
        <p:sp>
          <p:nvSpPr>
            <p:cNvPr id="175" name="Freeform 32"/>
            <p:cNvSpPr/>
            <p:nvPr/>
          </p:nvSpPr>
          <p:spPr>
            <a:xfrm>
              <a:off x="15251400" y="7690680"/>
              <a:ext cx="925920" cy="929880"/>
            </a:xfrm>
            <a:custGeom>
              <a:avLst/>
              <a:gdLst>
                <a:gd name="textAreaLeft" fmla="*/ 0 w 925920"/>
                <a:gd name="textAreaRight" fmla="*/ 926280 w 925920"/>
                <a:gd name="textAreaTop" fmla="*/ 0 h 929880"/>
                <a:gd name="textAreaBottom" fmla="*/ 930240 h 929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191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6" name="TextBox 33"/>
            <p:cNvSpPr/>
            <p:nvPr/>
          </p:nvSpPr>
          <p:spPr>
            <a:xfrm>
              <a:off x="15336720" y="7745040"/>
              <a:ext cx="755640" cy="788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7520" rIns="47520" tIns="47520" bIns="47520" anchor="ctr">
              <a:noAutofit/>
            </a:bodyPr>
            <a:p>
              <a:pPr algn="ctr">
                <a:lnSpc>
                  <a:spcPts val="4161"/>
                </a:lnSpc>
                <a:tabLst>
                  <a:tab algn="l" pos="0"/>
                </a:tabLst>
              </a:pPr>
              <a:r>
                <a:rPr b="0" lang="en-US" sz="3200" spc="157" strike="noStrike">
                  <a:solidFill>
                    <a:srgbClr val="3edad8"/>
                  </a:solidFill>
                  <a:latin typeface="Aileron Regular Bold"/>
                </a:rPr>
                <a:t>5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77" name="Group 34"/>
          <p:cNvGrpSpPr/>
          <p:nvPr/>
        </p:nvGrpSpPr>
        <p:grpSpPr>
          <a:xfrm>
            <a:off x="1264680" y="4262760"/>
            <a:ext cx="1472400" cy="1478880"/>
            <a:chOff x="1264680" y="4262760"/>
            <a:chExt cx="1472400" cy="1478880"/>
          </a:xfrm>
        </p:grpSpPr>
        <p:sp>
          <p:nvSpPr>
            <p:cNvPr id="178" name="Freeform 35"/>
            <p:cNvSpPr/>
            <p:nvPr/>
          </p:nvSpPr>
          <p:spPr>
            <a:xfrm>
              <a:off x="1264680" y="4262760"/>
              <a:ext cx="1472400" cy="1478880"/>
            </a:xfrm>
            <a:custGeom>
              <a:avLst/>
              <a:gdLst>
                <a:gd name="textAreaLeft" fmla="*/ 0 w 1472400"/>
                <a:gd name="textAreaRight" fmla="*/ 1472760 w 1472400"/>
                <a:gd name="textAreaTop" fmla="*/ 0 h 1478880"/>
                <a:gd name="textAreaBottom" fmla="*/ 1479240 h 1478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79" name="TextBox 36"/>
            <p:cNvSpPr/>
            <p:nvPr/>
          </p:nvSpPr>
          <p:spPr>
            <a:xfrm>
              <a:off x="1400040" y="4297320"/>
              <a:ext cx="1201680" cy="1305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80" name="Group 37"/>
          <p:cNvGrpSpPr/>
          <p:nvPr/>
        </p:nvGrpSpPr>
        <p:grpSpPr>
          <a:xfrm>
            <a:off x="1509120" y="7671600"/>
            <a:ext cx="908640" cy="912600"/>
            <a:chOff x="1509120" y="7671600"/>
            <a:chExt cx="908640" cy="912600"/>
          </a:xfrm>
        </p:grpSpPr>
        <p:sp>
          <p:nvSpPr>
            <p:cNvPr id="181" name="Freeform 38"/>
            <p:cNvSpPr/>
            <p:nvPr/>
          </p:nvSpPr>
          <p:spPr>
            <a:xfrm>
              <a:off x="1509120" y="7671600"/>
              <a:ext cx="908640" cy="912600"/>
            </a:xfrm>
            <a:custGeom>
              <a:avLst/>
              <a:gdLst>
                <a:gd name="textAreaLeft" fmla="*/ 0 w 908640"/>
                <a:gd name="textAreaRight" fmla="*/ 909000 w 908640"/>
                <a:gd name="textAreaTop" fmla="*/ 0 h 912600"/>
                <a:gd name="textAreaBottom" fmla="*/ 912960 h 91260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9191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82" name="TextBox 39"/>
            <p:cNvSpPr/>
            <p:nvPr/>
          </p:nvSpPr>
          <p:spPr>
            <a:xfrm>
              <a:off x="1592640" y="7725240"/>
              <a:ext cx="741600" cy="773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4161"/>
                </a:lnSpc>
                <a:tabLst>
                  <a:tab algn="l" pos="0"/>
                </a:tabLst>
              </a:pPr>
              <a:r>
                <a:rPr b="0" lang="en-US" sz="3200" spc="157" strike="noStrike">
                  <a:solidFill>
                    <a:srgbClr val="3edad8"/>
                  </a:solidFill>
                  <a:latin typeface="Aileron Regular Bold"/>
                </a:rPr>
                <a:t>1</a:t>
              </a:r>
              <a:endParaRPr b="0" lang="en-US" sz="3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83" name="AutoShape 40"/>
          <p:cNvSpPr/>
          <p:nvPr/>
        </p:nvSpPr>
        <p:spPr>
          <a:xfrm flipV="1">
            <a:off x="2001600" y="5703480"/>
            <a:ext cx="360" cy="2072160"/>
          </a:xfrm>
          <a:prstGeom prst="line">
            <a:avLst/>
          </a:prstGeom>
          <a:ln w="76200">
            <a:solidFill>
              <a:srgbClr val="3edad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84" name="Group 41"/>
          <p:cNvGrpSpPr/>
          <p:nvPr/>
        </p:nvGrpSpPr>
        <p:grpSpPr>
          <a:xfrm>
            <a:off x="-772200" y="-217080"/>
            <a:ext cx="13068000" cy="2422080"/>
            <a:chOff x="-772200" y="-217080"/>
            <a:chExt cx="13068000" cy="2422080"/>
          </a:xfrm>
        </p:grpSpPr>
        <p:sp>
          <p:nvSpPr>
            <p:cNvPr id="185" name="Freeform 42"/>
            <p:cNvSpPr/>
            <p:nvPr/>
          </p:nvSpPr>
          <p:spPr>
            <a:xfrm>
              <a:off x="-772200" y="0"/>
              <a:ext cx="13068000" cy="2205000"/>
            </a:xfrm>
            <a:custGeom>
              <a:avLst/>
              <a:gdLst>
                <a:gd name="textAreaLeft" fmla="*/ 0 w 13068000"/>
                <a:gd name="textAreaRight" fmla="*/ 13068360 w 13068000"/>
                <a:gd name="textAreaTop" fmla="*/ 0 h 2205000"/>
                <a:gd name="textAreaBottom" fmla="*/ 2205360 h 2205000"/>
              </a:gdLst>
              <a:ahLst/>
              <a:rect l="textAreaLeft" t="textAreaTop" r="textAreaRight" b="textAreaBottom"/>
              <a:pathLst>
                <a:path w="3441876" h="580830">
                  <a:moveTo>
                    <a:pt x="0" y="0"/>
                  </a:moveTo>
                  <a:lnTo>
                    <a:pt x="3238676" y="0"/>
                  </a:lnTo>
                  <a:lnTo>
                    <a:pt x="3441876" y="290415"/>
                  </a:lnTo>
                  <a:lnTo>
                    <a:pt x="3238676" y="580830"/>
                  </a:lnTo>
                  <a:lnTo>
                    <a:pt x="0" y="580830"/>
                  </a:lnTo>
                  <a:lnTo>
                    <a:pt x="203200" y="2904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ded9">
                <a:alpha val="61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86" name="TextBox 43"/>
            <p:cNvSpPr/>
            <p:nvPr/>
          </p:nvSpPr>
          <p:spPr>
            <a:xfrm>
              <a:off x="-97200" y="-217080"/>
              <a:ext cx="2121480" cy="1759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187" name="Picture 44" descr=""/>
          <p:cNvPicPr/>
          <p:nvPr/>
        </p:nvPicPr>
        <p:blipFill>
          <a:blip r:embed="rId4">
            <a:alphaModFix amt="8000"/>
          </a:blip>
          <a:stretch/>
        </p:blipFill>
        <p:spPr>
          <a:xfrm rot="20059800">
            <a:off x="11518200" y="7205040"/>
            <a:ext cx="9322920" cy="3203280"/>
          </a:xfrm>
          <a:prstGeom prst="rect">
            <a:avLst/>
          </a:prstGeom>
          <a:ln w="0">
            <a:noFill/>
          </a:ln>
        </p:spPr>
      </p:pic>
      <p:pic>
        <p:nvPicPr>
          <p:cNvPr id="188" name="Picture 45" descr=""/>
          <p:cNvPicPr/>
          <p:nvPr/>
        </p:nvPicPr>
        <p:blipFill>
          <a:blip r:embed="rId5"/>
          <a:stretch/>
        </p:blipFill>
        <p:spPr>
          <a:xfrm>
            <a:off x="4708080" y="4407120"/>
            <a:ext cx="1053720" cy="747000"/>
          </a:xfrm>
          <a:prstGeom prst="rect">
            <a:avLst/>
          </a:prstGeom>
          <a:ln w="0">
            <a:noFill/>
          </a:ln>
        </p:spPr>
      </p:pic>
      <p:pic>
        <p:nvPicPr>
          <p:cNvPr id="189" name="Picture 46" descr=""/>
          <p:cNvPicPr/>
          <p:nvPr/>
        </p:nvPicPr>
        <p:blipFill>
          <a:blip r:embed="rId6"/>
          <a:stretch/>
        </p:blipFill>
        <p:spPr>
          <a:xfrm>
            <a:off x="8425080" y="4318560"/>
            <a:ext cx="718560" cy="955080"/>
          </a:xfrm>
          <a:prstGeom prst="rect">
            <a:avLst/>
          </a:prstGeom>
          <a:ln w="0">
            <a:noFill/>
          </a:ln>
        </p:spPr>
      </p:pic>
      <p:sp>
        <p:nvSpPr>
          <p:cNvPr id="190" name="TextBox 47"/>
          <p:cNvSpPr/>
          <p:nvPr/>
        </p:nvSpPr>
        <p:spPr>
          <a:xfrm>
            <a:off x="14340240" y="8614080"/>
            <a:ext cx="2726640" cy="50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943"/>
              </a:lnSpc>
            </a:pPr>
            <a:r>
              <a:rPr b="0" lang="en-US" sz="2630" spc="77" strike="noStrike">
                <a:solidFill>
                  <a:srgbClr val="3edad8"/>
                </a:solidFill>
                <a:latin typeface="Aileron Regular Bold"/>
              </a:rPr>
              <a:t>Accessibility</a:t>
            </a:r>
            <a:endParaRPr b="0" lang="en-US" sz="263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91" name="Group 48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192" name="Freeform 49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3" name="TextBox 50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194" name="Group 51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195" name="Freeform 52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6" name="TextBox 53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197" name="Picture 54" descr=""/>
          <p:cNvPicPr/>
          <p:nvPr/>
        </p:nvPicPr>
        <p:blipFill>
          <a:blip r:embed="rId7"/>
          <a:stretch/>
        </p:blipFill>
        <p:spPr>
          <a:xfrm>
            <a:off x="15278400" y="4407120"/>
            <a:ext cx="835920" cy="835920"/>
          </a:xfrm>
          <a:prstGeom prst="rect">
            <a:avLst/>
          </a:prstGeom>
          <a:ln w="0">
            <a:noFill/>
          </a:ln>
        </p:spPr>
      </p:pic>
      <p:pic>
        <p:nvPicPr>
          <p:cNvPr id="198" name="Picture 55" descr=""/>
          <p:cNvPicPr/>
          <p:nvPr/>
        </p:nvPicPr>
        <p:blipFill>
          <a:blip r:embed="rId8"/>
          <a:stretch/>
        </p:blipFill>
        <p:spPr>
          <a:xfrm>
            <a:off x="1518480" y="4416840"/>
            <a:ext cx="1042920" cy="1042920"/>
          </a:xfrm>
          <a:prstGeom prst="rect">
            <a:avLst/>
          </a:prstGeom>
          <a:ln w="0">
            <a:noFill/>
          </a:ln>
        </p:spPr>
      </p:pic>
      <p:pic>
        <p:nvPicPr>
          <p:cNvPr id="199" name="Picture 56" descr=""/>
          <p:cNvPicPr/>
          <p:nvPr/>
        </p:nvPicPr>
        <p:blipFill>
          <a:blip r:embed="rId9"/>
          <a:stretch/>
        </p:blipFill>
        <p:spPr>
          <a:xfrm>
            <a:off x="11680560" y="4318560"/>
            <a:ext cx="1247400" cy="1159920"/>
          </a:xfrm>
          <a:prstGeom prst="rect">
            <a:avLst/>
          </a:prstGeom>
          <a:ln w="0">
            <a:noFill/>
          </a:ln>
        </p:spPr>
      </p:pic>
      <p:sp>
        <p:nvSpPr>
          <p:cNvPr id="200" name="TextBox 57"/>
          <p:cNvSpPr/>
          <p:nvPr/>
        </p:nvSpPr>
        <p:spPr>
          <a:xfrm>
            <a:off x="4074480" y="8492040"/>
            <a:ext cx="3111480" cy="5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034"/>
              </a:lnSpc>
            </a:pPr>
            <a:r>
              <a:rPr b="0" lang="en-US" sz="2690" spc="77" strike="noStrike">
                <a:solidFill>
                  <a:srgbClr val="3edad8"/>
                </a:solidFill>
                <a:latin typeface="Aileron Regular Bold"/>
              </a:rPr>
              <a:t>Performance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extBox 58"/>
          <p:cNvSpPr/>
          <p:nvPr/>
        </p:nvSpPr>
        <p:spPr>
          <a:xfrm>
            <a:off x="7497720" y="8556120"/>
            <a:ext cx="2676240" cy="57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499"/>
              </a:lnSpc>
            </a:pPr>
            <a:r>
              <a:rPr b="0" lang="en-US" sz="3000" spc="86" strike="noStrike">
                <a:solidFill>
                  <a:srgbClr val="3edad8"/>
                </a:solidFill>
                <a:latin typeface="Aileron Regular Bold"/>
              </a:rPr>
              <a:t>Security 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extBox 59"/>
          <p:cNvSpPr/>
          <p:nvPr/>
        </p:nvSpPr>
        <p:spPr>
          <a:xfrm>
            <a:off x="625320" y="8508600"/>
            <a:ext cx="29682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198"/>
              </a:lnSpc>
            </a:pPr>
            <a:r>
              <a:rPr b="0" lang="en-US" sz="2800" spc="80" strike="noStrike">
                <a:solidFill>
                  <a:srgbClr val="3edad8"/>
                </a:solidFill>
                <a:latin typeface="Aileron Regular Bold"/>
              </a:rPr>
              <a:t>User Experience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TextBox 60"/>
          <p:cNvSpPr/>
          <p:nvPr/>
        </p:nvSpPr>
        <p:spPr>
          <a:xfrm>
            <a:off x="88560" y="258120"/>
            <a:ext cx="11346120" cy="16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6500"/>
              </a:lnSpc>
            </a:pPr>
            <a:r>
              <a:rPr b="0" lang="en-US" sz="5000" spc="148" strike="noStrike">
                <a:solidFill>
                  <a:srgbClr val="ffffff"/>
                </a:solidFill>
                <a:latin typeface="Abril Fatface"/>
              </a:rPr>
              <a:t>Differentiating the Types of Mobile applications 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205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367920" y="-1532160"/>
            <a:ext cx="11220120" cy="6140520"/>
          </a:xfrm>
          <a:prstGeom prst="rect">
            <a:avLst/>
          </a:prstGeom>
          <a:ln w="0">
            <a:noFill/>
          </a:ln>
        </p:spPr>
      </p:pic>
      <p:sp>
        <p:nvSpPr>
          <p:cNvPr id="206" name="TextBox 4"/>
          <p:cNvSpPr/>
          <p:nvPr/>
        </p:nvSpPr>
        <p:spPr>
          <a:xfrm>
            <a:off x="314280" y="351720"/>
            <a:ext cx="10760040" cy="67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3201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 Bold"/>
              </a:rPr>
              <a:t>Top 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13201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 Bold"/>
              </a:rPr>
              <a:t>Mobile programming languages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Picture 5" descr=""/>
          <p:cNvPicPr/>
          <p:nvPr/>
        </p:nvPicPr>
        <p:blipFill>
          <a:blip r:embed="rId3">
            <a:alphaModFix amt="42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pic>
        <p:nvPicPr>
          <p:cNvPr id="208" name="Picture 6" descr=""/>
          <p:cNvPicPr/>
          <p:nvPr/>
        </p:nvPicPr>
        <p:blipFill>
          <a:blip r:embed="rId4"/>
          <a:stretch/>
        </p:blipFill>
        <p:spPr>
          <a:xfrm>
            <a:off x="15468840" y="246960"/>
            <a:ext cx="2057040" cy="2057040"/>
          </a:xfrm>
          <a:prstGeom prst="rect">
            <a:avLst/>
          </a:prstGeom>
          <a:ln w="0">
            <a:noFill/>
          </a:ln>
        </p:spPr>
      </p:pic>
      <p:pic>
        <p:nvPicPr>
          <p:cNvPr id="209" name="Picture 7" descr=""/>
          <p:cNvPicPr/>
          <p:nvPr/>
        </p:nvPicPr>
        <p:blipFill>
          <a:blip r:embed="rId5"/>
          <a:stretch/>
        </p:blipFill>
        <p:spPr>
          <a:xfrm>
            <a:off x="11809080" y="3039480"/>
            <a:ext cx="3483360" cy="1272600"/>
          </a:xfrm>
          <a:prstGeom prst="rect">
            <a:avLst/>
          </a:prstGeom>
          <a:ln w="0">
            <a:noFill/>
          </a:ln>
        </p:spPr>
      </p:pic>
      <p:pic>
        <p:nvPicPr>
          <p:cNvPr id="210" name="Picture 8" descr=""/>
          <p:cNvPicPr/>
          <p:nvPr/>
        </p:nvPicPr>
        <p:blipFill>
          <a:blip r:embed="rId6"/>
          <a:stretch/>
        </p:blipFill>
        <p:spPr>
          <a:xfrm>
            <a:off x="16582680" y="6306120"/>
            <a:ext cx="1597320" cy="1597320"/>
          </a:xfrm>
          <a:prstGeom prst="rect">
            <a:avLst/>
          </a:prstGeom>
          <a:ln w="0">
            <a:noFill/>
          </a:ln>
        </p:spPr>
      </p:pic>
      <p:pic>
        <p:nvPicPr>
          <p:cNvPr id="211" name="Picture 9" descr=""/>
          <p:cNvPicPr/>
          <p:nvPr/>
        </p:nvPicPr>
        <p:blipFill>
          <a:blip r:embed="rId7"/>
          <a:stretch/>
        </p:blipFill>
        <p:spPr>
          <a:xfrm>
            <a:off x="14316480" y="4795200"/>
            <a:ext cx="1535760" cy="1510560"/>
          </a:xfrm>
          <a:prstGeom prst="rect">
            <a:avLst/>
          </a:prstGeom>
          <a:ln w="0">
            <a:noFill/>
          </a:ln>
        </p:spPr>
      </p:pic>
      <p:pic>
        <p:nvPicPr>
          <p:cNvPr id="212" name="Picture 10" descr=""/>
          <p:cNvPicPr/>
          <p:nvPr/>
        </p:nvPicPr>
        <p:blipFill>
          <a:blip r:embed="rId8"/>
          <a:stretch/>
        </p:blipFill>
        <p:spPr>
          <a:xfrm rot="18372600">
            <a:off x="12940920" y="389880"/>
            <a:ext cx="1960920" cy="1960920"/>
          </a:xfrm>
          <a:prstGeom prst="rect">
            <a:avLst/>
          </a:prstGeom>
          <a:ln w="0">
            <a:noFill/>
          </a:ln>
        </p:spPr>
      </p:pic>
      <p:grpSp>
        <p:nvGrpSpPr>
          <p:cNvPr id="213" name="Group 11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214" name="Freeform 12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5" name="TextBox 13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216" name="Group 14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217" name="Freeform 15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18" name="TextBox 16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219" name="Picture 17" descr=""/>
          <p:cNvPicPr/>
          <p:nvPr/>
        </p:nvPicPr>
        <p:blipFill>
          <a:blip r:embed="rId9"/>
          <a:stretch/>
        </p:blipFill>
        <p:spPr>
          <a:xfrm rot="2392200">
            <a:off x="16026120" y="3039120"/>
            <a:ext cx="1509840" cy="1708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221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695160" y="-292032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222" name="Picture 4" descr=""/>
          <p:cNvPicPr/>
          <p:nvPr/>
        </p:nvPicPr>
        <p:blipFill>
          <a:blip r:embed="rId3">
            <a:alphaModFix amt="42000"/>
          </a:blip>
          <a:stretch/>
        </p:blipFill>
        <p:spPr>
          <a:xfrm rot="10912800">
            <a:off x="14295960" y="-257400"/>
            <a:ext cx="4114440" cy="4114440"/>
          </a:xfrm>
          <a:prstGeom prst="rect">
            <a:avLst/>
          </a:prstGeom>
          <a:ln w="0">
            <a:noFill/>
          </a:ln>
        </p:spPr>
      </p:pic>
      <p:grpSp>
        <p:nvGrpSpPr>
          <p:cNvPr id="223" name="Group 5"/>
          <p:cNvGrpSpPr/>
          <p:nvPr/>
        </p:nvGrpSpPr>
        <p:grpSpPr>
          <a:xfrm>
            <a:off x="-1242720" y="9447840"/>
            <a:ext cx="9331200" cy="3302640"/>
            <a:chOff x="-1242720" y="9447840"/>
            <a:chExt cx="9331200" cy="3302640"/>
          </a:xfrm>
        </p:grpSpPr>
        <p:sp>
          <p:nvSpPr>
            <p:cNvPr id="224" name="Freeform 6"/>
            <p:cNvSpPr/>
            <p:nvPr/>
          </p:nvSpPr>
          <p:spPr>
            <a:xfrm>
              <a:off x="-1242720" y="966456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25" name="TextBox 7"/>
            <p:cNvSpPr/>
            <p:nvPr/>
          </p:nvSpPr>
          <p:spPr>
            <a:xfrm>
              <a:off x="-1242720" y="94478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226" name="Group 8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227" name="Freeform 9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28" name="TextBox 10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229" name="Group 11"/>
          <p:cNvGrpSpPr/>
          <p:nvPr/>
        </p:nvGrpSpPr>
        <p:grpSpPr>
          <a:xfrm>
            <a:off x="543600" y="3712680"/>
            <a:ext cx="5049360" cy="1950120"/>
            <a:chOff x="543600" y="3712680"/>
            <a:chExt cx="5049360" cy="1950120"/>
          </a:xfrm>
        </p:grpSpPr>
        <p:sp>
          <p:nvSpPr>
            <p:cNvPr id="230" name="Freeform 12"/>
            <p:cNvSpPr/>
            <p:nvPr/>
          </p:nvSpPr>
          <p:spPr>
            <a:xfrm>
              <a:off x="543600" y="3712680"/>
              <a:ext cx="5049360" cy="1950120"/>
            </a:xfrm>
            <a:custGeom>
              <a:avLst/>
              <a:gdLst>
                <a:gd name="textAreaLeft" fmla="*/ 0 w 5049360"/>
                <a:gd name="textAreaRight" fmla="*/ 5049720 w 5049360"/>
                <a:gd name="textAreaTop" fmla="*/ 0 h 1950120"/>
                <a:gd name="textAreaBottom" fmla="*/ 1950480 h 1950120"/>
              </a:gdLst>
              <a:ahLst/>
              <a:rect l="textAreaLeft" t="textAreaTop" r="textAreaRight" b="textAreaBottom"/>
              <a:pathLst>
                <a:path w="3072423" h="1186733">
                  <a:moveTo>
                    <a:pt x="2518702" y="1186733"/>
                  </a:moveTo>
                  <a:lnTo>
                    <a:pt x="553720" y="1186733"/>
                  </a:lnTo>
                  <a:cubicBezTo>
                    <a:pt x="247650" y="1186733"/>
                    <a:pt x="0" y="921058"/>
                    <a:pt x="0" y="594055"/>
                  </a:cubicBezTo>
                  <a:cubicBezTo>
                    <a:pt x="0" y="265690"/>
                    <a:pt x="247650" y="0"/>
                    <a:pt x="553720" y="0"/>
                  </a:cubicBezTo>
                  <a:lnTo>
                    <a:pt x="2518702" y="0"/>
                  </a:lnTo>
                  <a:cubicBezTo>
                    <a:pt x="2824773" y="0"/>
                    <a:pt x="3072423" y="265690"/>
                    <a:pt x="3072423" y="594055"/>
                  </a:cubicBezTo>
                  <a:cubicBezTo>
                    <a:pt x="3071152" y="921058"/>
                    <a:pt x="2823502" y="1186733"/>
                    <a:pt x="2518702" y="1186733"/>
                  </a:cubicBezTo>
                  <a:close/>
                </a:path>
              </a:pathLst>
            </a:custGeom>
            <a:solidFill>
              <a:srgbClr val="37c9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31" name="AutoShape 13"/>
          <p:cNvSpPr/>
          <p:nvPr/>
        </p:nvSpPr>
        <p:spPr>
          <a:xfrm rot="5400000">
            <a:off x="10307160" y="1121400"/>
            <a:ext cx="41040" cy="8323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32" name="Group 14"/>
          <p:cNvGrpSpPr/>
          <p:nvPr/>
        </p:nvGrpSpPr>
        <p:grpSpPr>
          <a:xfrm>
            <a:off x="8234640" y="1188000"/>
            <a:ext cx="1676880" cy="698760"/>
            <a:chOff x="8234640" y="1188000"/>
            <a:chExt cx="1676880" cy="698760"/>
          </a:xfrm>
        </p:grpSpPr>
        <p:grpSp>
          <p:nvGrpSpPr>
            <p:cNvPr id="233" name="Group 15"/>
            <p:cNvGrpSpPr/>
            <p:nvPr/>
          </p:nvGrpSpPr>
          <p:grpSpPr>
            <a:xfrm>
              <a:off x="8234640" y="1188000"/>
              <a:ext cx="1676880" cy="698760"/>
              <a:chOff x="8234640" y="1188000"/>
              <a:chExt cx="1676880" cy="698760"/>
            </a:xfrm>
          </p:grpSpPr>
          <p:sp>
            <p:nvSpPr>
              <p:cNvPr id="234" name="Freeform 16"/>
              <p:cNvSpPr/>
              <p:nvPr/>
            </p:nvSpPr>
            <p:spPr>
              <a:xfrm>
                <a:off x="8234640" y="1188000"/>
                <a:ext cx="1676880" cy="698760"/>
              </a:xfrm>
              <a:custGeom>
                <a:avLst/>
                <a:gdLst>
                  <a:gd name="textAreaLeft" fmla="*/ 0 w 1676880"/>
                  <a:gd name="textAreaRight" fmla="*/ 1677240 w 1676880"/>
                  <a:gd name="textAreaTop" fmla="*/ 0 h 698760"/>
                  <a:gd name="textAreaBottom" fmla="*/ 699120 h 698760"/>
                </a:gdLst>
                <a:ahLst/>
                <a:rect l="textAreaLeft" t="textAreaTop" r="textAreaRight" b="textAreaBottom"/>
                <a:pathLst>
                  <a:path w="2799231" h="1166631">
                    <a:moveTo>
                      <a:pt x="2245511" y="1166631"/>
                    </a:moveTo>
                    <a:lnTo>
                      <a:pt x="553720" y="1166631"/>
                    </a:lnTo>
                    <a:cubicBezTo>
                      <a:pt x="247650" y="1166631"/>
                      <a:pt x="0" y="905454"/>
                      <a:pt x="0" y="583991"/>
                    </a:cubicBezTo>
                    <a:cubicBezTo>
                      <a:pt x="0" y="261189"/>
                      <a:pt x="247650" y="0"/>
                      <a:pt x="553720" y="0"/>
                    </a:cubicBezTo>
                    <a:lnTo>
                      <a:pt x="2245511" y="0"/>
                    </a:lnTo>
                    <a:cubicBezTo>
                      <a:pt x="2551581" y="0"/>
                      <a:pt x="2799231" y="261189"/>
                      <a:pt x="2799231" y="583991"/>
                    </a:cubicBezTo>
                    <a:cubicBezTo>
                      <a:pt x="2797961" y="905454"/>
                      <a:pt x="2550311" y="1166631"/>
                      <a:pt x="2245511" y="1166631"/>
                    </a:cubicBezTo>
                    <a:close/>
                  </a:path>
                </a:pathLst>
              </a:custGeom>
              <a:solidFill>
                <a:srgbClr val="3edad8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235" name="TextBox 17"/>
            <p:cNvSpPr/>
            <p:nvPr/>
          </p:nvSpPr>
          <p:spPr>
            <a:xfrm>
              <a:off x="8435880" y="1329120"/>
              <a:ext cx="1274040" cy="407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9"/>
                </a:lnSpc>
              </a:pPr>
              <a:r>
                <a:rPr b="0" lang="en-US" sz="2290" spc="89" strike="noStrike">
                  <a:solidFill>
                    <a:srgbClr val="ffffff"/>
                  </a:solidFill>
                  <a:latin typeface="Aileron Regular"/>
                </a:rPr>
                <a:t>1st</a:t>
              </a:r>
              <a:endParaRPr b="0" lang="en-US" sz="229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36" name="Group 18"/>
          <p:cNvGrpSpPr/>
          <p:nvPr/>
        </p:nvGrpSpPr>
        <p:grpSpPr>
          <a:xfrm>
            <a:off x="7046280" y="2974320"/>
            <a:ext cx="4547520" cy="698760"/>
            <a:chOff x="7046280" y="2974320"/>
            <a:chExt cx="4547520" cy="698760"/>
          </a:xfrm>
        </p:grpSpPr>
        <p:sp>
          <p:nvSpPr>
            <p:cNvPr id="237" name="AutoShape 19"/>
            <p:cNvSpPr/>
            <p:nvPr/>
          </p:nvSpPr>
          <p:spPr>
            <a:xfrm rot="5400000">
              <a:off x="11157120" y="2907720"/>
              <a:ext cx="41040" cy="83232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238" name="Group 20"/>
            <p:cNvGrpSpPr/>
            <p:nvPr/>
          </p:nvGrpSpPr>
          <p:grpSpPr>
            <a:xfrm>
              <a:off x="9084960" y="2974320"/>
              <a:ext cx="1676880" cy="698760"/>
              <a:chOff x="9084960" y="2974320"/>
              <a:chExt cx="1676880" cy="698760"/>
            </a:xfrm>
          </p:grpSpPr>
          <p:sp>
            <p:nvSpPr>
              <p:cNvPr id="239" name="Freeform 21"/>
              <p:cNvSpPr/>
              <p:nvPr/>
            </p:nvSpPr>
            <p:spPr>
              <a:xfrm>
                <a:off x="9084960" y="2974320"/>
                <a:ext cx="1676880" cy="698760"/>
              </a:xfrm>
              <a:custGeom>
                <a:avLst/>
                <a:gdLst>
                  <a:gd name="textAreaLeft" fmla="*/ 0 w 1676880"/>
                  <a:gd name="textAreaRight" fmla="*/ 1677240 w 1676880"/>
                  <a:gd name="textAreaTop" fmla="*/ 0 h 698760"/>
                  <a:gd name="textAreaBottom" fmla="*/ 699120 h 698760"/>
                </a:gdLst>
                <a:ahLst/>
                <a:rect l="textAreaLeft" t="textAreaTop" r="textAreaRight" b="textAreaBottom"/>
                <a:pathLst>
                  <a:path w="2799231" h="1166631">
                    <a:moveTo>
                      <a:pt x="2245511" y="1166631"/>
                    </a:moveTo>
                    <a:lnTo>
                      <a:pt x="553720" y="1166631"/>
                    </a:lnTo>
                    <a:cubicBezTo>
                      <a:pt x="247650" y="1166631"/>
                      <a:pt x="0" y="905454"/>
                      <a:pt x="0" y="583991"/>
                    </a:cubicBezTo>
                    <a:cubicBezTo>
                      <a:pt x="0" y="261189"/>
                      <a:pt x="247650" y="0"/>
                      <a:pt x="553720" y="0"/>
                    </a:cubicBezTo>
                    <a:lnTo>
                      <a:pt x="2245511" y="0"/>
                    </a:lnTo>
                    <a:cubicBezTo>
                      <a:pt x="2551581" y="0"/>
                      <a:pt x="2799231" y="261189"/>
                      <a:pt x="2799231" y="583991"/>
                    </a:cubicBezTo>
                    <a:cubicBezTo>
                      <a:pt x="2797961" y="905454"/>
                      <a:pt x="2550311" y="1166631"/>
                      <a:pt x="2245511" y="1166631"/>
                    </a:cubicBezTo>
                    <a:close/>
                  </a:path>
                </a:pathLst>
              </a:custGeom>
              <a:solidFill>
                <a:srgbClr val="37c9e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240" name="TextBox 22"/>
            <p:cNvSpPr/>
            <p:nvPr/>
          </p:nvSpPr>
          <p:spPr>
            <a:xfrm>
              <a:off x="9285840" y="3115440"/>
              <a:ext cx="1274040" cy="407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9"/>
                </a:lnSpc>
              </a:pPr>
              <a:r>
                <a:rPr b="0" lang="en-US" sz="2290" spc="89" strike="noStrike">
                  <a:solidFill>
                    <a:srgbClr val="ffffff"/>
                  </a:solidFill>
                  <a:latin typeface="Aileron Regular"/>
                </a:rPr>
                <a:t>2nd</a:t>
              </a:r>
              <a:endParaRPr b="0" lang="en-US" sz="229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1" name="AutoShape 23"/>
            <p:cNvSpPr/>
            <p:nvPr/>
          </p:nvSpPr>
          <p:spPr>
            <a:xfrm rot="5400000">
              <a:off x="8039160" y="2289600"/>
              <a:ext cx="41040" cy="202680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42" name="Group 24"/>
          <p:cNvGrpSpPr/>
          <p:nvPr/>
        </p:nvGrpSpPr>
        <p:grpSpPr>
          <a:xfrm>
            <a:off x="7015680" y="4708800"/>
            <a:ext cx="5376240" cy="698760"/>
            <a:chOff x="7015680" y="4708800"/>
            <a:chExt cx="5376240" cy="698760"/>
          </a:xfrm>
        </p:grpSpPr>
        <p:sp>
          <p:nvSpPr>
            <p:cNvPr id="243" name="AutoShape 25"/>
            <p:cNvSpPr/>
            <p:nvPr/>
          </p:nvSpPr>
          <p:spPr>
            <a:xfrm rot="5400000">
              <a:off x="11955240" y="4641840"/>
              <a:ext cx="41040" cy="83232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44" name="AutoShape 26"/>
            <p:cNvSpPr/>
            <p:nvPr/>
          </p:nvSpPr>
          <p:spPr>
            <a:xfrm rot="5400000">
              <a:off x="8529120" y="3523680"/>
              <a:ext cx="41040" cy="306828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245" name="Group 27"/>
            <p:cNvGrpSpPr/>
            <p:nvPr/>
          </p:nvGrpSpPr>
          <p:grpSpPr>
            <a:xfrm>
              <a:off x="9883080" y="4708800"/>
              <a:ext cx="1676880" cy="698760"/>
              <a:chOff x="9883080" y="4708800"/>
              <a:chExt cx="1676880" cy="698760"/>
            </a:xfrm>
          </p:grpSpPr>
          <p:sp>
            <p:nvSpPr>
              <p:cNvPr id="246" name="Freeform 28"/>
              <p:cNvSpPr/>
              <p:nvPr/>
            </p:nvSpPr>
            <p:spPr>
              <a:xfrm>
                <a:off x="9883080" y="4708800"/>
                <a:ext cx="1676880" cy="698760"/>
              </a:xfrm>
              <a:custGeom>
                <a:avLst/>
                <a:gdLst>
                  <a:gd name="textAreaLeft" fmla="*/ 0 w 1676880"/>
                  <a:gd name="textAreaRight" fmla="*/ 1677240 w 1676880"/>
                  <a:gd name="textAreaTop" fmla="*/ 0 h 698760"/>
                  <a:gd name="textAreaBottom" fmla="*/ 699120 h 698760"/>
                </a:gdLst>
                <a:ahLst/>
                <a:rect l="textAreaLeft" t="textAreaTop" r="textAreaRight" b="textAreaBottom"/>
                <a:pathLst>
                  <a:path w="2799231" h="1166631">
                    <a:moveTo>
                      <a:pt x="2245511" y="1166631"/>
                    </a:moveTo>
                    <a:lnTo>
                      <a:pt x="553720" y="1166631"/>
                    </a:lnTo>
                    <a:cubicBezTo>
                      <a:pt x="247650" y="1166631"/>
                      <a:pt x="0" y="905454"/>
                      <a:pt x="0" y="583991"/>
                    </a:cubicBezTo>
                    <a:cubicBezTo>
                      <a:pt x="0" y="261189"/>
                      <a:pt x="247650" y="0"/>
                      <a:pt x="553720" y="0"/>
                    </a:cubicBezTo>
                    <a:lnTo>
                      <a:pt x="2245511" y="0"/>
                    </a:lnTo>
                    <a:cubicBezTo>
                      <a:pt x="2551581" y="0"/>
                      <a:pt x="2799231" y="261189"/>
                      <a:pt x="2799231" y="583991"/>
                    </a:cubicBezTo>
                    <a:cubicBezTo>
                      <a:pt x="2797961" y="905454"/>
                      <a:pt x="2550311" y="1166631"/>
                      <a:pt x="2245511" y="1166631"/>
                    </a:cubicBezTo>
                    <a:close/>
                  </a:path>
                </a:pathLst>
              </a:custGeom>
              <a:solidFill>
                <a:srgbClr val="2c92d5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247" name="TextBox 29"/>
            <p:cNvSpPr/>
            <p:nvPr/>
          </p:nvSpPr>
          <p:spPr>
            <a:xfrm>
              <a:off x="10083960" y="4849560"/>
              <a:ext cx="1274040" cy="407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9"/>
                </a:lnSpc>
              </a:pPr>
              <a:r>
                <a:rPr b="0" lang="en-US" sz="2290" spc="89" strike="noStrike">
                  <a:solidFill>
                    <a:srgbClr val="ffffff"/>
                  </a:solidFill>
                  <a:latin typeface="Aileron Regular"/>
                </a:rPr>
                <a:t>3rd</a:t>
              </a:r>
              <a:endParaRPr b="0" lang="en-US" sz="229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248" name="Group 30"/>
          <p:cNvGrpSpPr/>
          <p:nvPr/>
        </p:nvGrpSpPr>
        <p:grpSpPr>
          <a:xfrm>
            <a:off x="7015680" y="6794640"/>
            <a:ext cx="6247800" cy="698760"/>
            <a:chOff x="7015680" y="6794640"/>
            <a:chExt cx="6247800" cy="698760"/>
          </a:xfrm>
        </p:grpSpPr>
        <p:sp>
          <p:nvSpPr>
            <p:cNvPr id="249" name="AutoShape 31"/>
            <p:cNvSpPr/>
            <p:nvPr/>
          </p:nvSpPr>
          <p:spPr>
            <a:xfrm rot="5400000">
              <a:off x="12826800" y="6728040"/>
              <a:ext cx="41040" cy="83232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grpSp>
          <p:nvGrpSpPr>
            <p:cNvPr id="250" name="Group 32"/>
            <p:cNvGrpSpPr/>
            <p:nvPr/>
          </p:nvGrpSpPr>
          <p:grpSpPr>
            <a:xfrm>
              <a:off x="10754640" y="6794640"/>
              <a:ext cx="1676880" cy="698760"/>
              <a:chOff x="10754640" y="6794640"/>
              <a:chExt cx="1676880" cy="698760"/>
            </a:xfrm>
          </p:grpSpPr>
          <p:sp>
            <p:nvSpPr>
              <p:cNvPr id="251" name="Freeform 33"/>
              <p:cNvSpPr/>
              <p:nvPr/>
            </p:nvSpPr>
            <p:spPr>
              <a:xfrm>
                <a:off x="10754640" y="6794640"/>
                <a:ext cx="1676880" cy="698760"/>
              </a:xfrm>
              <a:custGeom>
                <a:avLst/>
                <a:gdLst>
                  <a:gd name="textAreaLeft" fmla="*/ 0 w 1676880"/>
                  <a:gd name="textAreaRight" fmla="*/ 1677240 w 1676880"/>
                  <a:gd name="textAreaTop" fmla="*/ 0 h 698760"/>
                  <a:gd name="textAreaBottom" fmla="*/ 699120 h 698760"/>
                </a:gdLst>
                <a:ahLst/>
                <a:rect l="textAreaLeft" t="textAreaTop" r="textAreaRight" b="textAreaBottom"/>
                <a:pathLst>
                  <a:path w="2799231" h="1166631">
                    <a:moveTo>
                      <a:pt x="2245511" y="1166631"/>
                    </a:moveTo>
                    <a:lnTo>
                      <a:pt x="553720" y="1166631"/>
                    </a:lnTo>
                    <a:cubicBezTo>
                      <a:pt x="247650" y="1166631"/>
                      <a:pt x="0" y="905454"/>
                      <a:pt x="0" y="583991"/>
                    </a:cubicBezTo>
                    <a:cubicBezTo>
                      <a:pt x="0" y="261189"/>
                      <a:pt x="247650" y="0"/>
                      <a:pt x="553720" y="0"/>
                    </a:cubicBezTo>
                    <a:lnTo>
                      <a:pt x="2245511" y="0"/>
                    </a:lnTo>
                    <a:cubicBezTo>
                      <a:pt x="2551581" y="0"/>
                      <a:pt x="2799231" y="261189"/>
                      <a:pt x="2799231" y="583991"/>
                    </a:cubicBezTo>
                    <a:cubicBezTo>
                      <a:pt x="2797961" y="905454"/>
                      <a:pt x="2550311" y="1166631"/>
                      <a:pt x="2245511" y="1166631"/>
                    </a:cubicBezTo>
                    <a:close/>
                  </a:path>
                </a:pathLst>
              </a:custGeom>
              <a:solidFill>
                <a:srgbClr val="13538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252" name="TextBox 34"/>
            <p:cNvSpPr/>
            <p:nvPr/>
          </p:nvSpPr>
          <p:spPr>
            <a:xfrm>
              <a:off x="10955520" y="6935760"/>
              <a:ext cx="1274040" cy="407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9"/>
                </a:lnSpc>
              </a:pPr>
              <a:r>
                <a:rPr b="0" lang="en-US" sz="2290" spc="89" strike="noStrike">
                  <a:solidFill>
                    <a:srgbClr val="ffffff"/>
                  </a:solidFill>
                  <a:latin typeface="Aileron Regular"/>
                </a:rPr>
                <a:t>4th</a:t>
              </a:r>
              <a:endParaRPr b="0" lang="en-US" sz="229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53" name="AutoShape 35"/>
            <p:cNvSpPr/>
            <p:nvPr/>
          </p:nvSpPr>
          <p:spPr>
            <a:xfrm rot="5400000">
              <a:off x="8864640" y="5295240"/>
              <a:ext cx="41040" cy="3738960"/>
            </a:xfrm>
            <a:prstGeom prst="rect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54" name="AutoShape 36"/>
          <p:cNvSpPr/>
          <p:nvPr/>
        </p:nvSpPr>
        <p:spPr>
          <a:xfrm>
            <a:off x="7045920" y="1517040"/>
            <a:ext cx="42480" cy="6393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AutoShape 37"/>
          <p:cNvSpPr/>
          <p:nvPr/>
        </p:nvSpPr>
        <p:spPr>
          <a:xfrm rot="5400000">
            <a:off x="7630560" y="912240"/>
            <a:ext cx="41040" cy="11671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AutoShape 38"/>
          <p:cNvSpPr/>
          <p:nvPr/>
        </p:nvSpPr>
        <p:spPr>
          <a:xfrm rot="5400000">
            <a:off x="6223680" y="3886200"/>
            <a:ext cx="41400" cy="16030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7" name="Picture 39" descr=""/>
          <p:cNvPicPr/>
          <p:nvPr/>
        </p:nvPicPr>
        <p:blipFill>
          <a:blip r:embed="rId4"/>
          <a:stretch/>
        </p:blipFill>
        <p:spPr>
          <a:xfrm>
            <a:off x="10785240" y="707760"/>
            <a:ext cx="3483360" cy="1272600"/>
          </a:xfrm>
          <a:prstGeom prst="rect">
            <a:avLst/>
          </a:prstGeom>
          <a:ln w="0">
            <a:noFill/>
          </a:ln>
        </p:spPr>
      </p:pic>
      <p:pic>
        <p:nvPicPr>
          <p:cNvPr id="258" name="Picture 40" descr=""/>
          <p:cNvPicPr/>
          <p:nvPr/>
        </p:nvPicPr>
        <p:blipFill>
          <a:blip r:embed="rId5"/>
          <a:stretch/>
        </p:blipFill>
        <p:spPr>
          <a:xfrm>
            <a:off x="11845440" y="2559960"/>
            <a:ext cx="1362960" cy="1362960"/>
          </a:xfrm>
          <a:prstGeom prst="rect">
            <a:avLst/>
          </a:prstGeom>
          <a:ln w="0">
            <a:noFill/>
          </a:ln>
        </p:spPr>
      </p:pic>
      <p:pic>
        <p:nvPicPr>
          <p:cNvPr id="259" name="Picture 41" descr=""/>
          <p:cNvPicPr/>
          <p:nvPr/>
        </p:nvPicPr>
        <p:blipFill>
          <a:blip r:embed="rId6"/>
          <a:stretch/>
        </p:blipFill>
        <p:spPr>
          <a:xfrm>
            <a:off x="12749040" y="4379760"/>
            <a:ext cx="1447920" cy="1638720"/>
          </a:xfrm>
          <a:prstGeom prst="rect">
            <a:avLst/>
          </a:prstGeom>
          <a:ln w="0">
            <a:noFill/>
          </a:ln>
        </p:spPr>
      </p:pic>
      <p:sp>
        <p:nvSpPr>
          <p:cNvPr id="260" name="AutoShape 42"/>
          <p:cNvSpPr/>
          <p:nvPr/>
        </p:nvSpPr>
        <p:spPr>
          <a:xfrm rot="5400000">
            <a:off x="10518120" y="5574600"/>
            <a:ext cx="9000" cy="68011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AutoShape 43"/>
          <p:cNvSpPr/>
          <p:nvPr/>
        </p:nvSpPr>
        <p:spPr>
          <a:xfrm rot="5400000">
            <a:off x="9921600" y="5827320"/>
            <a:ext cx="81000" cy="583164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2" name="Picture 44" descr=""/>
          <p:cNvPicPr/>
          <p:nvPr/>
        </p:nvPicPr>
        <p:blipFill>
          <a:blip r:embed="rId7"/>
          <a:stretch/>
        </p:blipFill>
        <p:spPr>
          <a:xfrm>
            <a:off x="15425280" y="8088120"/>
            <a:ext cx="2057040" cy="2057040"/>
          </a:xfrm>
          <a:prstGeom prst="rect">
            <a:avLst/>
          </a:prstGeom>
          <a:ln w="0">
            <a:noFill/>
          </a:ln>
        </p:spPr>
      </p:pic>
      <p:grpSp>
        <p:nvGrpSpPr>
          <p:cNvPr id="263" name="Group 45"/>
          <p:cNvGrpSpPr/>
          <p:nvPr/>
        </p:nvGrpSpPr>
        <p:grpSpPr>
          <a:xfrm>
            <a:off x="12877920" y="8417880"/>
            <a:ext cx="1676880" cy="698760"/>
            <a:chOff x="12877920" y="8417880"/>
            <a:chExt cx="1676880" cy="698760"/>
          </a:xfrm>
        </p:grpSpPr>
        <p:grpSp>
          <p:nvGrpSpPr>
            <p:cNvPr id="264" name="Group 46"/>
            <p:cNvGrpSpPr/>
            <p:nvPr/>
          </p:nvGrpSpPr>
          <p:grpSpPr>
            <a:xfrm>
              <a:off x="12877920" y="8417880"/>
              <a:ext cx="1676880" cy="698760"/>
              <a:chOff x="12877920" y="8417880"/>
              <a:chExt cx="1676880" cy="698760"/>
            </a:xfrm>
          </p:grpSpPr>
          <p:sp>
            <p:nvSpPr>
              <p:cNvPr id="265" name="Freeform 47"/>
              <p:cNvSpPr/>
              <p:nvPr/>
            </p:nvSpPr>
            <p:spPr>
              <a:xfrm>
                <a:off x="12877920" y="8417880"/>
                <a:ext cx="1676880" cy="698760"/>
              </a:xfrm>
              <a:custGeom>
                <a:avLst/>
                <a:gdLst>
                  <a:gd name="textAreaLeft" fmla="*/ 0 w 1676880"/>
                  <a:gd name="textAreaRight" fmla="*/ 1677240 w 1676880"/>
                  <a:gd name="textAreaTop" fmla="*/ 0 h 698760"/>
                  <a:gd name="textAreaBottom" fmla="*/ 699120 h 698760"/>
                </a:gdLst>
                <a:ahLst/>
                <a:rect l="textAreaLeft" t="textAreaTop" r="textAreaRight" b="textAreaBottom"/>
                <a:pathLst>
                  <a:path w="2799231" h="1166631">
                    <a:moveTo>
                      <a:pt x="2245511" y="1166631"/>
                    </a:moveTo>
                    <a:lnTo>
                      <a:pt x="553720" y="1166631"/>
                    </a:lnTo>
                    <a:cubicBezTo>
                      <a:pt x="247650" y="1166631"/>
                      <a:pt x="0" y="905454"/>
                      <a:pt x="0" y="583991"/>
                    </a:cubicBezTo>
                    <a:cubicBezTo>
                      <a:pt x="0" y="261189"/>
                      <a:pt x="247650" y="0"/>
                      <a:pt x="553720" y="0"/>
                    </a:cubicBezTo>
                    <a:lnTo>
                      <a:pt x="2245511" y="0"/>
                    </a:lnTo>
                    <a:cubicBezTo>
                      <a:pt x="2551581" y="0"/>
                      <a:pt x="2799231" y="261189"/>
                      <a:pt x="2799231" y="583991"/>
                    </a:cubicBezTo>
                    <a:cubicBezTo>
                      <a:pt x="2797961" y="905454"/>
                      <a:pt x="2550311" y="1166631"/>
                      <a:pt x="2245511" y="1166631"/>
                    </a:cubicBezTo>
                    <a:close/>
                  </a:path>
                </a:pathLst>
              </a:custGeom>
              <a:solidFill>
                <a:srgbClr val="13538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266" name="TextBox 48"/>
            <p:cNvSpPr/>
            <p:nvPr/>
          </p:nvSpPr>
          <p:spPr>
            <a:xfrm>
              <a:off x="13079160" y="8558640"/>
              <a:ext cx="1274040" cy="407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 algn="ctr">
                <a:lnSpc>
                  <a:spcPts val="3209"/>
                </a:lnSpc>
              </a:pPr>
              <a:r>
                <a:rPr b="0" lang="en-US" sz="2290" spc="89" strike="noStrike">
                  <a:solidFill>
                    <a:srgbClr val="ffffff"/>
                  </a:solidFill>
                  <a:latin typeface="Aileron Regular"/>
                </a:rPr>
                <a:t>5th</a:t>
              </a:r>
              <a:endParaRPr b="0" lang="en-US" sz="229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67" name="AutoShape 49"/>
          <p:cNvSpPr/>
          <p:nvPr/>
        </p:nvSpPr>
        <p:spPr>
          <a:xfrm rot="5400000">
            <a:off x="14950440" y="8391960"/>
            <a:ext cx="41040" cy="8323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AutoShape 50"/>
          <p:cNvSpPr/>
          <p:nvPr/>
        </p:nvSpPr>
        <p:spPr>
          <a:xfrm>
            <a:off x="7045920" y="7867440"/>
            <a:ext cx="41040" cy="8323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9" name="Picture 51" descr=""/>
          <p:cNvPicPr/>
          <p:nvPr/>
        </p:nvPicPr>
        <p:blipFill>
          <a:blip r:embed="rId8"/>
          <a:stretch/>
        </p:blipFill>
        <p:spPr>
          <a:xfrm>
            <a:off x="13491360" y="6269760"/>
            <a:ext cx="1597320" cy="1597320"/>
          </a:xfrm>
          <a:prstGeom prst="rect">
            <a:avLst/>
          </a:prstGeom>
          <a:ln w="0">
            <a:noFill/>
          </a:ln>
        </p:spPr>
      </p:pic>
      <p:sp>
        <p:nvSpPr>
          <p:cNvPr id="270" name="TextBox 52"/>
          <p:cNvSpPr/>
          <p:nvPr/>
        </p:nvSpPr>
        <p:spPr>
          <a:xfrm>
            <a:off x="1167840" y="3768120"/>
            <a:ext cx="3740760" cy="179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717"/>
              </a:lnSpc>
              <a:tabLst>
                <a:tab algn="l" pos="0"/>
              </a:tabLst>
            </a:pPr>
            <a:r>
              <a:rPr b="0" lang="en-US" sz="3600" spc="106" strike="noStrike">
                <a:solidFill>
                  <a:srgbClr val="f5f5f5"/>
                </a:solidFill>
                <a:latin typeface="Abril Fatface"/>
              </a:rPr>
              <a:t>TOP MOBILE PROGRAMMING APPS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grpSp>
        <p:nvGrpSpPr>
          <p:cNvPr id="272" name="Group 3"/>
          <p:cNvGrpSpPr/>
          <p:nvPr/>
        </p:nvGrpSpPr>
        <p:grpSpPr>
          <a:xfrm>
            <a:off x="10294560" y="-4449240"/>
            <a:ext cx="13391640" cy="13396680"/>
            <a:chOff x="10294560" y="-4449240"/>
            <a:chExt cx="13391640" cy="13396680"/>
          </a:xfrm>
        </p:grpSpPr>
        <p:sp>
          <p:nvSpPr>
            <p:cNvPr id="273" name="Freeform 4"/>
            <p:cNvSpPr/>
            <p:nvPr/>
          </p:nvSpPr>
          <p:spPr>
            <a:xfrm rot="19185000">
              <a:off x="12249000" y="-2513160"/>
              <a:ext cx="9482400" cy="9524880"/>
            </a:xfrm>
            <a:custGeom>
              <a:avLst/>
              <a:gdLst>
                <a:gd name="textAreaLeft" fmla="*/ 0 w 9482400"/>
                <a:gd name="textAreaRight" fmla="*/ 9482760 w 9482400"/>
                <a:gd name="textAreaTop" fmla="*/ 0 h 9524880"/>
                <a:gd name="textAreaBottom" fmla="*/ 9525240 h 95248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2d3c5">
                <a:alpha val="44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4" name="TextBox 5"/>
            <p:cNvSpPr/>
            <p:nvPr/>
          </p:nvSpPr>
          <p:spPr>
            <a:xfrm rot="19185000">
              <a:off x="12904200" y="-2210760"/>
              <a:ext cx="7738920" cy="8408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275" name="TextBox 6"/>
          <p:cNvSpPr/>
          <p:nvPr/>
        </p:nvSpPr>
        <p:spPr>
          <a:xfrm>
            <a:off x="314280" y="351720"/>
            <a:ext cx="10760040" cy="67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3201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 Bold"/>
              </a:rPr>
              <a:t>Mobile 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13201"/>
              </a:lnSpc>
            </a:pPr>
            <a:r>
              <a:rPr b="0" lang="en-US" sz="12000" spc="-1" strike="noStrike">
                <a:solidFill>
                  <a:srgbClr val="3edad8"/>
                </a:solidFill>
                <a:latin typeface="Aileron Heavy Bold"/>
              </a:rPr>
              <a:t>apps development frameworks</a:t>
            </a:r>
            <a:endParaRPr b="0" lang="en-US" sz="1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6" name="Picture 7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861800">
            <a:off x="9367920" y="-1532160"/>
            <a:ext cx="11220120" cy="6140520"/>
          </a:xfrm>
          <a:prstGeom prst="rect">
            <a:avLst/>
          </a:prstGeom>
          <a:ln w="0">
            <a:noFill/>
          </a:ln>
        </p:spPr>
      </p:pic>
      <p:grpSp>
        <p:nvGrpSpPr>
          <p:cNvPr id="277" name="Group 8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278" name="Freeform 9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79" name="TextBox 10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280" name="Group 11"/>
          <p:cNvGrpSpPr/>
          <p:nvPr/>
        </p:nvGrpSpPr>
        <p:grpSpPr>
          <a:xfrm>
            <a:off x="10046520" y="-217080"/>
            <a:ext cx="8241120" cy="3302640"/>
            <a:chOff x="10046520" y="-217080"/>
            <a:chExt cx="8241120" cy="3302640"/>
          </a:xfrm>
        </p:grpSpPr>
        <p:sp>
          <p:nvSpPr>
            <p:cNvPr id="281" name="Freeform 12"/>
            <p:cNvSpPr/>
            <p:nvPr/>
          </p:nvSpPr>
          <p:spPr>
            <a:xfrm>
              <a:off x="10046520" y="0"/>
              <a:ext cx="8241120" cy="14976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149760"/>
                <a:gd name="textAreaBottom" fmla="*/ 150120 h 149760"/>
              </a:gdLst>
              <a:ahLst/>
              <a:rect l="textAreaLeft" t="textAreaTop" r="textAreaRight" b="textAreaBottom"/>
              <a:pathLst>
                <a:path w="2170569" h="39519">
                  <a:moveTo>
                    <a:pt x="0" y="0"/>
                  </a:moveTo>
                  <a:lnTo>
                    <a:pt x="2170569" y="0"/>
                  </a:lnTo>
                  <a:lnTo>
                    <a:pt x="2170569" y="39519"/>
                  </a:lnTo>
                  <a:lnTo>
                    <a:pt x="0" y="39519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82" name="TextBox 13"/>
            <p:cNvSpPr/>
            <p:nvPr/>
          </p:nvSpPr>
          <p:spPr>
            <a:xfrm>
              <a:off x="10046520" y="-21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283" name="Picture 14" descr=""/>
          <p:cNvPicPr/>
          <p:nvPr/>
        </p:nvPicPr>
        <p:blipFill>
          <a:blip r:embed="rId3"/>
          <a:stretch/>
        </p:blipFill>
        <p:spPr>
          <a:xfrm>
            <a:off x="15842520" y="470520"/>
            <a:ext cx="2045520" cy="2539440"/>
          </a:xfrm>
          <a:prstGeom prst="rect">
            <a:avLst/>
          </a:prstGeom>
          <a:ln w="0">
            <a:noFill/>
          </a:ln>
        </p:spPr>
      </p:pic>
      <p:pic>
        <p:nvPicPr>
          <p:cNvPr id="284" name="Picture 15" descr=""/>
          <p:cNvPicPr/>
          <p:nvPr/>
        </p:nvPicPr>
        <p:blipFill>
          <a:blip r:embed="rId4"/>
          <a:stretch/>
        </p:blipFill>
        <p:spPr>
          <a:xfrm>
            <a:off x="13177440" y="291600"/>
            <a:ext cx="1477440" cy="1474200"/>
          </a:xfrm>
          <a:prstGeom prst="rect">
            <a:avLst/>
          </a:prstGeom>
          <a:ln w="0">
            <a:noFill/>
          </a:ln>
        </p:spPr>
      </p:pic>
      <p:pic>
        <p:nvPicPr>
          <p:cNvPr id="285" name="Picture 16" descr=""/>
          <p:cNvPicPr/>
          <p:nvPr/>
        </p:nvPicPr>
        <p:blipFill>
          <a:blip r:embed="rId5"/>
          <a:stretch/>
        </p:blipFill>
        <p:spPr>
          <a:xfrm>
            <a:off x="14167440" y="3153240"/>
            <a:ext cx="1961280" cy="1961280"/>
          </a:xfrm>
          <a:prstGeom prst="rect">
            <a:avLst/>
          </a:prstGeom>
          <a:ln w="0">
            <a:noFill/>
          </a:ln>
        </p:spPr>
      </p:pic>
      <p:pic>
        <p:nvPicPr>
          <p:cNvPr id="286" name="Picture 17" descr=""/>
          <p:cNvPicPr/>
          <p:nvPr/>
        </p:nvPicPr>
        <p:blipFill>
          <a:blip r:embed="rId6"/>
          <a:stretch/>
        </p:blipFill>
        <p:spPr>
          <a:xfrm rot="5400000">
            <a:off x="2166840" y="6037560"/>
            <a:ext cx="1839600" cy="5215680"/>
          </a:xfrm>
          <a:prstGeom prst="rect">
            <a:avLst/>
          </a:prstGeom>
          <a:ln w="0">
            <a:noFill/>
          </a:ln>
        </p:spPr>
      </p:pic>
      <p:pic>
        <p:nvPicPr>
          <p:cNvPr id="287" name="Picture 18" descr=""/>
          <p:cNvPicPr/>
          <p:nvPr/>
        </p:nvPicPr>
        <p:blipFill>
          <a:blip r:embed="rId7"/>
          <a:stretch/>
        </p:blipFill>
        <p:spPr>
          <a:xfrm>
            <a:off x="16599600" y="9055800"/>
            <a:ext cx="781560" cy="820440"/>
          </a:xfrm>
          <a:prstGeom prst="rect">
            <a:avLst/>
          </a:prstGeom>
          <a:ln w="0">
            <a:noFill/>
          </a:ln>
        </p:spPr>
      </p:pic>
      <p:grpSp>
        <p:nvGrpSpPr>
          <p:cNvPr id="288" name="Group 19"/>
          <p:cNvGrpSpPr/>
          <p:nvPr/>
        </p:nvGrpSpPr>
        <p:grpSpPr>
          <a:xfrm>
            <a:off x="12840480" y="6226200"/>
            <a:ext cx="2997720" cy="2999160"/>
            <a:chOff x="12840480" y="6226200"/>
            <a:chExt cx="2997720" cy="2999160"/>
          </a:xfrm>
        </p:grpSpPr>
        <p:sp>
          <p:nvSpPr>
            <p:cNvPr id="289" name="Freeform 20"/>
            <p:cNvSpPr/>
            <p:nvPr/>
          </p:nvSpPr>
          <p:spPr>
            <a:xfrm rot="19185000">
              <a:off x="13277880" y="6659640"/>
              <a:ext cx="2122560" cy="2132280"/>
            </a:xfrm>
            <a:custGeom>
              <a:avLst/>
              <a:gdLst>
                <a:gd name="textAreaLeft" fmla="*/ 0 w 2122560"/>
                <a:gd name="textAreaRight" fmla="*/ 2122920 w 2122560"/>
                <a:gd name="textAreaTop" fmla="*/ 0 h 2132280"/>
                <a:gd name="textAreaBottom" fmla="*/ 2132640 h 213228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6756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0" name="TextBox 21"/>
            <p:cNvSpPr/>
            <p:nvPr/>
          </p:nvSpPr>
          <p:spPr>
            <a:xfrm rot="19185000">
              <a:off x="13424400" y="6726960"/>
              <a:ext cx="1732320" cy="18824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291" name="Group 22"/>
          <p:cNvGrpSpPr/>
          <p:nvPr/>
        </p:nvGrpSpPr>
        <p:grpSpPr>
          <a:xfrm>
            <a:off x="12666240" y="8785800"/>
            <a:ext cx="1498680" cy="1499400"/>
            <a:chOff x="12666240" y="8785800"/>
            <a:chExt cx="1498680" cy="1499400"/>
          </a:xfrm>
        </p:grpSpPr>
        <p:sp>
          <p:nvSpPr>
            <p:cNvPr id="292" name="Freeform 23"/>
            <p:cNvSpPr/>
            <p:nvPr/>
          </p:nvSpPr>
          <p:spPr>
            <a:xfrm rot="19185000">
              <a:off x="12884760" y="9002520"/>
              <a:ext cx="1061280" cy="1065960"/>
            </a:xfrm>
            <a:custGeom>
              <a:avLst/>
              <a:gdLst>
                <a:gd name="textAreaLeft" fmla="*/ 0 w 1061280"/>
                <a:gd name="textAreaRight" fmla="*/ 1061640 w 1061280"/>
                <a:gd name="textAreaTop" fmla="*/ 0 h 1065960"/>
                <a:gd name="textAreaBottom" fmla="*/ 1066320 h 1065960"/>
              </a:gdLst>
              <a:ah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6756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3" name="TextBox 24"/>
            <p:cNvSpPr/>
            <p:nvPr/>
          </p:nvSpPr>
          <p:spPr>
            <a:xfrm rot="19185000">
              <a:off x="12958200" y="9036360"/>
              <a:ext cx="866160" cy="94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2" descr=""/>
          <p:cNvPicPr/>
          <p:nvPr/>
        </p:nvPicPr>
        <p:blipFill>
          <a:blip r:embed="rId1"/>
          <a:srcRect l="0" t="7785" r="0" b="7785"/>
          <a:stretch/>
        </p:blipFill>
        <p:spPr>
          <a:xfrm>
            <a:off x="0" y="0"/>
            <a:ext cx="18287640" cy="10286640"/>
          </a:xfrm>
          <a:prstGeom prst="rect">
            <a:avLst/>
          </a:prstGeom>
          <a:ln w="0">
            <a:noFill/>
          </a:ln>
        </p:spPr>
      </p:pic>
      <p:pic>
        <p:nvPicPr>
          <p:cNvPr id="295" name="Picture 3" descr=""/>
          <p:cNvPicPr/>
          <p:nvPr/>
        </p:nvPicPr>
        <p:blipFill>
          <a:blip r:embed="rId2">
            <a:alphaModFix amt="30000"/>
          </a:blip>
          <a:stretch/>
        </p:blipFill>
        <p:spPr>
          <a:xfrm rot="1981800">
            <a:off x="10135440" y="-2890440"/>
            <a:ext cx="11220120" cy="6140520"/>
          </a:xfrm>
          <a:prstGeom prst="rect">
            <a:avLst/>
          </a:prstGeom>
          <a:ln w="0">
            <a:noFill/>
          </a:ln>
        </p:spPr>
      </p:pic>
      <p:pic>
        <p:nvPicPr>
          <p:cNvPr id="296" name="Picture 4" descr=""/>
          <p:cNvPicPr/>
          <p:nvPr/>
        </p:nvPicPr>
        <p:blipFill>
          <a:blip r:embed="rId3">
            <a:alphaModFix amt="42000"/>
          </a:blip>
          <a:stretch/>
        </p:blipFill>
        <p:spPr>
          <a:xfrm rot="10912800">
            <a:off x="14954760" y="-1391760"/>
            <a:ext cx="4253760" cy="4253760"/>
          </a:xfrm>
          <a:prstGeom prst="rect">
            <a:avLst/>
          </a:prstGeom>
          <a:ln w="0">
            <a:noFill/>
          </a:ln>
        </p:spPr>
      </p:pic>
      <p:grpSp>
        <p:nvGrpSpPr>
          <p:cNvPr id="297" name="Group 5"/>
          <p:cNvGrpSpPr/>
          <p:nvPr/>
        </p:nvGrpSpPr>
        <p:grpSpPr>
          <a:xfrm>
            <a:off x="-187560" y="9903240"/>
            <a:ext cx="9331200" cy="3302640"/>
            <a:chOff x="-187560" y="9903240"/>
            <a:chExt cx="9331200" cy="3302640"/>
          </a:xfrm>
        </p:grpSpPr>
        <p:sp>
          <p:nvSpPr>
            <p:cNvPr id="298" name="Freeform 6"/>
            <p:cNvSpPr/>
            <p:nvPr/>
          </p:nvSpPr>
          <p:spPr>
            <a:xfrm>
              <a:off x="-187560" y="10120320"/>
              <a:ext cx="9331200" cy="166320"/>
            </a:xfrm>
            <a:custGeom>
              <a:avLst/>
              <a:gdLst>
                <a:gd name="textAreaLeft" fmla="*/ 0 w 9331200"/>
                <a:gd name="textAreaRight" fmla="*/ 9331560 w 9331200"/>
                <a:gd name="textAreaTop" fmla="*/ 0 h 166320"/>
                <a:gd name="textAreaBottom" fmla="*/ 166680 h 166320"/>
              </a:gdLst>
              <a:ahLst/>
              <a:rect l="textAreaLeft" t="textAreaTop" r="textAreaRight" b="textAreaBottom"/>
              <a:pathLst>
                <a:path w="2457727" h="43896">
                  <a:moveTo>
                    <a:pt x="0" y="0"/>
                  </a:moveTo>
                  <a:lnTo>
                    <a:pt x="2457727" y="0"/>
                  </a:lnTo>
                  <a:lnTo>
                    <a:pt x="2457727" y="43896"/>
                  </a:lnTo>
                  <a:lnTo>
                    <a:pt x="0" y="43896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9" name="TextBox 7"/>
            <p:cNvSpPr/>
            <p:nvPr/>
          </p:nvSpPr>
          <p:spPr>
            <a:xfrm>
              <a:off x="-187560" y="990324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00" name="Group 8"/>
          <p:cNvGrpSpPr/>
          <p:nvPr/>
        </p:nvGrpSpPr>
        <p:grpSpPr>
          <a:xfrm>
            <a:off x="10279800" y="-397080"/>
            <a:ext cx="8241120" cy="3302640"/>
            <a:chOff x="10279800" y="-397080"/>
            <a:chExt cx="8241120" cy="3302640"/>
          </a:xfrm>
        </p:grpSpPr>
        <p:sp>
          <p:nvSpPr>
            <p:cNvPr id="301" name="Freeform 9"/>
            <p:cNvSpPr/>
            <p:nvPr/>
          </p:nvSpPr>
          <p:spPr>
            <a:xfrm>
              <a:off x="10279800" y="-180000"/>
              <a:ext cx="8241120" cy="359640"/>
            </a:xfrm>
            <a:custGeom>
              <a:avLst/>
              <a:gdLst>
                <a:gd name="textAreaLeft" fmla="*/ 0 w 8241120"/>
                <a:gd name="textAreaRight" fmla="*/ 8241480 w 8241120"/>
                <a:gd name="textAreaTop" fmla="*/ 0 h 359640"/>
                <a:gd name="textAreaBottom" fmla="*/ 360000 h 359640"/>
              </a:gdLst>
              <a:ahLst/>
              <a:rect l="textAreaLeft" t="textAreaTop" r="textAreaRight" b="textAreaBottom"/>
              <a:pathLst>
                <a:path w="2170569" h="94811">
                  <a:moveTo>
                    <a:pt x="0" y="0"/>
                  </a:moveTo>
                  <a:lnTo>
                    <a:pt x="2170569" y="0"/>
                  </a:lnTo>
                  <a:lnTo>
                    <a:pt x="2170569" y="94811"/>
                  </a:lnTo>
                  <a:lnTo>
                    <a:pt x="0" y="94811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2" name="TextBox 10"/>
            <p:cNvSpPr/>
            <p:nvPr/>
          </p:nvSpPr>
          <p:spPr>
            <a:xfrm>
              <a:off x="10279800" y="-397080"/>
              <a:ext cx="3085560" cy="3302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03" name="Group 11"/>
          <p:cNvGrpSpPr/>
          <p:nvPr/>
        </p:nvGrpSpPr>
        <p:grpSpPr>
          <a:xfrm>
            <a:off x="-67320" y="-222840"/>
            <a:ext cx="8852760" cy="3838320"/>
            <a:chOff x="-67320" y="-222840"/>
            <a:chExt cx="8852760" cy="3838320"/>
          </a:xfrm>
        </p:grpSpPr>
        <p:sp>
          <p:nvSpPr>
            <p:cNvPr id="304" name="Freeform 12"/>
            <p:cNvSpPr/>
            <p:nvPr/>
          </p:nvSpPr>
          <p:spPr>
            <a:xfrm>
              <a:off x="-67320" y="250200"/>
              <a:ext cx="8852760" cy="2347200"/>
            </a:xfrm>
            <a:custGeom>
              <a:avLst/>
              <a:gdLst>
                <a:gd name="textAreaLeft" fmla="*/ 0 w 8852760"/>
                <a:gd name="textAreaRight" fmla="*/ 8853120 w 8852760"/>
                <a:gd name="textAreaTop" fmla="*/ 0 h 2347200"/>
                <a:gd name="textAreaBottom" fmla="*/ 2347560 h 2347200"/>
              </a:gdLst>
              <a:ahLst/>
              <a:rect l="textAreaLeft" t="textAreaTop" r="textAreaRight" b="textAreaBottom"/>
              <a:pathLst>
                <a:path w="1069116" h="283503">
                  <a:moveTo>
                    <a:pt x="865916" y="0"/>
                  </a:moveTo>
                  <a:lnTo>
                    <a:pt x="0" y="0"/>
                  </a:lnTo>
                  <a:lnTo>
                    <a:pt x="0" y="283503"/>
                  </a:lnTo>
                  <a:lnTo>
                    <a:pt x="865916" y="283503"/>
                  </a:lnTo>
                  <a:lnTo>
                    <a:pt x="1069116" y="141751"/>
                  </a:lnTo>
                  <a:lnTo>
                    <a:pt x="865916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5" name="TextBox 13"/>
            <p:cNvSpPr/>
            <p:nvPr/>
          </p:nvSpPr>
          <p:spPr>
            <a:xfrm>
              <a:off x="-67320" y="-22284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06" name="Group 14"/>
          <p:cNvGrpSpPr/>
          <p:nvPr/>
        </p:nvGrpSpPr>
        <p:grpSpPr>
          <a:xfrm>
            <a:off x="10081080" y="1595880"/>
            <a:ext cx="8639640" cy="3838320"/>
            <a:chOff x="10081080" y="1595880"/>
            <a:chExt cx="8639640" cy="3838320"/>
          </a:xfrm>
        </p:grpSpPr>
        <p:sp>
          <p:nvSpPr>
            <p:cNvPr id="307" name="Freeform 15"/>
            <p:cNvSpPr/>
            <p:nvPr/>
          </p:nvSpPr>
          <p:spPr>
            <a:xfrm rot="10800000">
              <a:off x="10081080" y="2541600"/>
              <a:ext cx="8639640" cy="2418840"/>
            </a:xfrm>
            <a:custGeom>
              <a:avLst/>
              <a:gdLst>
                <a:gd name="textAreaLeft" fmla="*/ 0 w 8639640"/>
                <a:gd name="textAreaRight" fmla="*/ 8640000 w 8639640"/>
                <a:gd name="textAreaTop" fmla="*/ 0 h 2418840"/>
                <a:gd name="textAreaBottom" fmla="*/ 2419200 h 2418840"/>
              </a:gdLst>
              <a:ahLst/>
              <a:rect l="textAreaLeft" t="textAreaTop" r="textAreaRight" b="textAreaBottom"/>
              <a:pathLst>
                <a:path w="1043396" h="292154">
                  <a:moveTo>
                    <a:pt x="840196" y="0"/>
                  </a:moveTo>
                  <a:lnTo>
                    <a:pt x="0" y="0"/>
                  </a:lnTo>
                  <a:lnTo>
                    <a:pt x="0" y="292154"/>
                  </a:lnTo>
                  <a:lnTo>
                    <a:pt x="840196" y="292154"/>
                  </a:lnTo>
                  <a:lnTo>
                    <a:pt x="1043396" y="146077"/>
                  </a:lnTo>
                  <a:lnTo>
                    <a:pt x="840196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08" name="TextBox 16"/>
            <p:cNvSpPr/>
            <p:nvPr/>
          </p:nvSpPr>
          <p:spPr>
            <a:xfrm rot="10800000">
              <a:off x="12936960" y="159552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09" name="Picture 17" descr=""/>
          <p:cNvPicPr/>
          <p:nvPr/>
        </p:nvPicPr>
        <p:blipFill>
          <a:blip r:embed="rId4"/>
          <a:stretch/>
        </p:blipFill>
        <p:spPr>
          <a:xfrm>
            <a:off x="12782160" y="2569680"/>
            <a:ext cx="740520" cy="919440"/>
          </a:xfrm>
          <a:prstGeom prst="rect">
            <a:avLst/>
          </a:prstGeom>
          <a:ln w="0">
            <a:noFill/>
          </a:ln>
        </p:spPr>
      </p:pic>
      <p:pic>
        <p:nvPicPr>
          <p:cNvPr id="310" name="Picture 18" descr=""/>
          <p:cNvPicPr/>
          <p:nvPr/>
        </p:nvPicPr>
        <p:blipFill>
          <a:blip r:embed="rId5"/>
          <a:stretch/>
        </p:blipFill>
        <p:spPr>
          <a:xfrm>
            <a:off x="1350360" y="319680"/>
            <a:ext cx="896760" cy="829800"/>
          </a:xfrm>
          <a:prstGeom prst="rect">
            <a:avLst/>
          </a:prstGeom>
          <a:ln w="0">
            <a:noFill/>
          </a:ln>
        </p:spPr>
      </p:pic>
      <p:sp>
        <p:nvSpPr>
          <p:cNvPr id="311" name="TextBox 19"/>
          <p:cNvSpPr/>
          <p:nvPr/>
        </p:nvSpPr>
        <p:spPr>
          <a:xfrm>
            <a:off x="254880" y="1136520"/>
            <a:ext cx="861516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798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Trocchi"/>
              </a:rPr>
              <a:t>It is an open source user interface created by meta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2" name="Group 20"/>
          <p:cNvGrpSpPr/>
          <p:nvPr/>
        </p:nvGrpSpPr>
        <p:grpSpPr>
          <a:xfrm>
            <a:off x="7908480" y="1044360"/>
            <a:ext cx="2944800" cy="2886120"/>
            <a:chOff x="7908480" y="1044360"/>
            <a:chExt cx="2944800" cy="2886120"/>
          </a:xfrm>
        </p:grpSpPr>
        <p:sp>
          <p:nvSpPr>
            <p:cNvPr id="313" name="Freeform 21"/>
            <p:cNvSpPr/>
            <p:nvPr/>
          </p:nvSpPr>
          <p:spPr>
            <a:xfrm rot="1973400">
              <a:off x="8183160" y="1544760"/>
              <a:ext cx="2346480" cy="1705320"/>
            </a:xfrm>
            <a:custGeom>
              <a:avLst/>
              <a:gdLst>
                <a:gd name="textAreaLeft" fmla="*/ 0 w 2346480"/>
                <a:gd name="textAreaRight" fmla="*/ 2346840 w 2346480"/>
                <a:gd name="textAreaTop" fmla="*/ 0 h 1705320"/>
                <a:gd name="textAreaBottom" fmla="*/ 1705680 h 1705320"/>
              </a:gdLst>
              <a:ahLst/>
              <a:rect l="textAreaLeft" t="textAreaTop" r="textAreaRight" b="textAreaBottom"/>
              <a:pathLst>
                <a:path w="730209" h="530734">
                  <a:moveTo>
                    <a:pt x="203200" y="0"/>
                  </a:moveTo>
                  <a:lnTo>
                    <a:pt x="730209" y="0"/>
                  </a:lnTo>
                  <a:lnTo>
                    <a:pt x="527009" y="530734"/>
                  </a:lnTo>
                  <a:lnTo>
                    <a:pt x="0" y="53073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14" name="TextBox 22"/>
            <p:cNvSpPr/>
            <p:nvPr/>
          </p:nvSpPr>
          <p:spPr>
            <a:xfrm rot="1973400">
              <a:off x="8469360" y="1427400"/>
              <a:ext cx="1958760" cy="2142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15" name="Group 23"/>
          <p:cNvGrpSpPr/>
          <p:nvPr/>
        </p:nvGrpSpPr>
        <p:grpSpPr>
          <a:xfrm>
            <a:off x="-67320" y="4610520"/>
            <a:ext cx="8615160" cy="3838320"/>
            <a:chOff x="-67320" y="4610520"/>
            <a:chExt cx="8615160" cy="3838320"/>
          </a:xfrm>
        </p:grpSpPr>
        <p:sp>
          <p:nvSpPr>
            <p:cNvPr id="316" name="Freeform 24"/>
            <p:cNvSpPr/>
            <p:nvPr/>
          </p:nvSpPr>
          <p:spPr>
            <a:xfrm>
              <a:off x="-67320" y="5083920"/>
              <a:ext cx="8615160" cy="2347200"/>
            </a:xfrm>
            <a:custGeom>
              <a:avLst/>
              <a:gdLst>
                <a:gd name="textAreaLeft" fmla="*/ 0 w 8615160"/>
                <a:gd name="textAreaRight" fmla="*/ 8615520 w 8615160"/>
                <a:gd name="textAreaTop" fmla="*/ 0 h 2347200"/>
                <a:gd name="textAreaBottom" fmla="*/ 2347560 h 2347200"/>
              </a:gdLst>
              <a:ahLst/>
              <a:rect l="textAreaLeft" t="textAreaTop" r="textAreaRight" b="textAreaBottom"/>
              <a:pathLst>
                <a:path w="1040408" h="283503">
                  <a:moveTo>
                    <a:pt x="837208" y="0"/>
                  </a:moveTo>
                  <a:lnTo>
                    <a:pt x="0" y="0"/>
                  </a:lnTo>
                  <a:lnTo>
                    <a:pt x="0" y="283503"/>
                  </a:lnTo>
                  <a:lnTo>
                    <a:pt x="837208" y="283503"/>
                  </a:lnTo>
                  <a:lnTo>
                    <a:pt x="1040408" y="141751"/>
                  </a:lnTo>
                  <a:lnTo>
                    <a:pt x="837208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17" name="TextBox 25"/>
            <p:cNvSpPr/>
            <p:nvPr/>
          </p:nvSpPr>
          <p:spPr>
            <a:xfrm>
              <a:off x="-67320" y="461052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18" name="Group 26"/>
          <p:cNvGrpSpPr/>
          <p:nvPr/>
        </p:nvGrpSpPr>
        <p:grpSpPr>
          <a:xfrm>
            <a:off x="9644040" y="6485760"/>
            <a:ext cx="8639640" cy="3838320"/>
            <a:chOff x="9644040" y="6485760"/>
            <a:chExt cx="8639640" cy="3838320"/>
          </a:xfrm>
        </p:grpSpPr>
        <p:sp>
          <p:nvSpPr>
            <p:cNvPr id="319" name="Freeform 27"/>
            <p:cNvSpPr/>
            <p:nvPr/>
          </p:nvSpPr>
          <p:spPr>
            <a:xfrm rot="10800000">
              <a:off x="9644040" y="7431840"/>
              <a:ext cx="8639640" cy="2418840"/>
            </a:xfrm>
            <a:custGeom>
              <a:avLst/>
              <a:gdLst>
                <a:gd name="textAreaLeft" fmla="*/ 0 w 8639640"/>
                <a:gd name="textAreaRight" fmla="*/ 8640000 w 8639640"/>
                <a:gd name="textAreaTop" fmla="*/ 0 h 2418840"/>
                <a:gd name="textAreaBottom" fmla="*/ 2419200 h 2418840"/>
              </a:gdLst>
              <a:ahLst/>
              <a:rect l="textAreaLeft" t="textAreaTop" r="textAreaRight" b="textAreaBottom"/>
              <a:pathLst>
                <a:path w="1043396" h="292154">
                  <a:moveTo>
                    <a:pt x="840196" y="0"/>
                  </a:moveTo>
                  <a:lnTo>
                    <a:pt x="0" y="0"/>
                  </a:lnTo>
                  <a:lnTo>
                    <a:pt x="0" y="292154"/>
                  </a:lnTo>
                  <a:lnTo>
                    <a:pt x="840196" y="292154"/>
                  </a:lnTo>
                  <a:lnTo>
                    <a:pt x="1043396" y="146077"/>
                  </a:lnTo>
                  <a:lnTo>
                    <a:pt x="840196" y="0"/>
                  </a:lnTo>
                  <a:close/>
                </a:path>
              </a:pathLst>
            </a:custGeom>
            <a:solidFill>
              <a:srgbClr val="00ded9">
                <a:alpha val="5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0" name="TextBox 28"/>
            <p:cNvSpPr/>
            <p:nvPr/>
          </p:nvSpPr>
          <p:spPr>
            <a:xfrm rot="10800000">
              <a:off x="12499920" y="6485760"/>
              <a:ext cx="5783760" cy="3838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grpSp>
        <p:nvGrpSpPr>
          <p:cNvPr id="321" name="Group 29"/>
          <p:cNvGrpSpPr/>
          <p:nvPr/>
        </p:nvGrpSpPr>
        <p:grpSpPr>
          <a:xfrm>
            <a:off x="7691040" y="6257880"/>
            <a:ext cx="2944800" cy="2886120"/>
            <a:chOff x="7691040" y="6257880"/>
            <a:chExt cx="2944800" cy="2886120"/>
          </a:xfrm>
        </p:grpSpPr>
        <p:sp>
          <p:nvSpPr>
            <p:cNvPr id="322" name="Freeform 30"/>
            <p:cNvSpPr/>
            <p:nvPr/>
          </p:nvSpPr>
          <p:spPr>
            <a:xfrm rot="1973400">
              <a:off x="7965720" y="6758280"/>
              <a:ext cx="2346480" cy="1705320"/>
            </a:xfrm>
            <a:custGeom>
              <a:avLst/>
              <a:gdLst>
                <a:gd name="textAreaLeft" fmla="*/ 0 w 2346480"/>
                <a:gd name="textAreaRight" fmla="*/ 2346840 w 2346480"/>
                <a:gd name="textAreaTop" fmla="*/ 0 h 1705320"/>
                <a:gd name="textAreaBottom" fmla="*/ 1705680 h 1705320"/>
              </a:gdLst>
              <a:ahLst/>
              <a:rect l="textAreaLeft" t="textAreaTop" r="textAreaRight" b="textAreaBottom"/>
              <a:pathLst>
                <a:path w="730209" h="530734">
                  <a:moveTo>
                    <a:pt x="203200" y="0"/>
                  </a:moveTo>
                  <a:lnTo>
                    <a:pt x="730209" y="0"/>
                  </a:lnTo>
                  <a:lnTo>
                    <a:pt x="527009" y="530734"/>
                  </a:lnTo>
                  <a:lnTo>
                    <a:pt x="0" y="53073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edad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23" name="TextBox 31"/>
            <p:cNvSpPr/>
            <p:nvPr/>
          </p:nvSpPr>
          <p:spPr>
            <a:xfrm rot="1973400">
              <a:off x="8251920" y="6640920"/>
              <a:ext cx="1958760" cy="2142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ts val="33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pic>
        <p:nvPicPr>
          <p:cNvPr id="324" name="Picture 32" descr=""/>
          <p:cNvPicPr/>
          <p:nvPr/>
        </p:nvPicPr>
        <p:blipFill>
          <a:blip r:embed="rId6"/>
          <a:stretch/>
        </p:blipFill>
        <p:spPr>
          <a:xfrm>
            <a:off x="900720" y="5143680"/>
            <a:ext cx="1226880" cy="1226880"/>
          </a:xfrm>
          <a:prstGeom prst="rect">
            <a:avLst/>
          </a:prstGeom>
          <a:ln w="0">
            <a:noFill/>
          </a:ln>
        </p:spPr>
      </p:pic>
      <p:pic>
        <p:nvPicPr>
          <p:cNvPr id="325" name="Picture 33" descr=""/>
          <p:cNvPicPr/>
          <p:nvPr/>
        </p:nvPicPr>
        <p:blipFill>
          <a:blip r:embed="rId7">
            <a:alphaModFix amt="72000"/>
          </a:blip>
          <a:stretch/>
        </p:blipFill>
        <p:spPr>
          <a:xfrm>
            <a:off x="11324880" y="7431480"/>
            <a:ext cx="1611360" cy="1611360"/>
          </a:xfrm>
          <a:prstGeom prst="rect">
            <a:avLst/>
          </a:prstGeom>
          <a:ln w="0">
            <a:noFill/>
          </a:ln>
        </p:spPr>
      </p:pic>
      <p:sp>
        <p:nvSpPr>
          <p:cNvPr id="326" name="TextBox 34"/>
          <p:cNvSpPr/>
          <p:nvPr/>
        </p:nvSpPr>
        <p:spPr>
          <a:xfrm>
            <a:off x="2630160" y="298440"/>
            <a:ext cx="4080960" cy="75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950"/>
              </a:lnSpc>
            </a:pPr>
            <a:r>
              <a:rPr b="0" lang="en-US" sz="4250" spc="-1" strike="noStrike">
                <a:solidFill>
                  <a:srgbClr val="ffffff"/>
                </a:solidFill>
                <a:latin typeface="Abril Fatface"/>
              </a:rPr>
              <a:t>REACT NATIVE:</a:t>
            </a:r>
            <a:endParaRPr b="0" lang="en-US" sz="42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TextBox 35"/>
          <p:cNvSpPr/>
          <p:nvPr/>
        </p:nvSpPr>
        <p:spPr>
          <a:xfrm>
            <a:off x="1184400" y="1571400"/>
            <a:ext cx="697212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52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Trocchi"/>
              </a:rPr>
              <a:t>platforms i.e Facebook. It is use to develop apps for operating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TextBox 36"/>
          <p:cNvSpPr/>
          <p:nvPr/>
        </p:nvSpPr>
        <p:spPr>
          <a:xfrm>
            <a:off x="449280" y="2100600"/>
            <a:ext cx="6972120" cy="31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52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Trocchi"/>
              </a:rPr>
              <a:t>system such as Android, Android TV, IOS, MacOS, Windows.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TextBox 37"/>
          <p:cNvSpPr/>
          <p:nvPr/>
        </p:nvSpPr>
        <p:spPr>
          <a:xfrm>
            <a:off x="13736520" y="2635200"/>
            <a:ext cx="2582280" cy="74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879"/>
              </a:lnSpc>
            </a:pPr>
            <a:r>
              <a:rPr b="0" lang="en-US" sz="4200" spc="-1" strike="noStrike">
                <a:solidFill>
                  <a:srgbClr val="ffffff"/>
                </a:solidFill>
                <a:latin typeface="Abril Fatface"/>
              </a:rPr>
              <a:t>FLUTTER: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TextBox 38"/>
          <p:cNvSpPr/>
          <p:nvPr/>
        </p:nvSpPr>
        <p:spPr>
          <a:xfrm>
            <a:off x="11324880" y="4249800"/>
            <a:ext cx="675000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798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Trocchi"/>
              </a:rPr>
              <a:t>it is an  open source user interface created by Google. 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TextBox 39"/>
          <p:cNvSpPr/>
          <p:nvPr/>
        </p:nvSpPr>
        <p:spPr>
          <a:xfrm>
            <a:off x="9139320" y="4980600"/>
            <a:ext cx="9000" cy="29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520"/>
              </a:lnSpc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2" name="TextBox 40"/>
          <p:cNvSpPr/>
          <p:nvPr/>
        </p:nvSpPr>
        <p:spPr>
          <a:xfrm>
            <a:off x="13158360" y="7493400"/>
            <a:ext cx="3160440" cy="201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7937"/>
              </a:lnSpc>
            </a:pPr>
            <a:r>
              <a:rPr b="0" lang="en-US" sz="5670" spc="-1" strike="noStrike">
                <a:solidFill>
                  <a:srgbClr val="ffffff"/>
                </a:solidFill>
                <a:latin typeface="Abril Fatface"/>
              </a:rPr>
              <a:t>Xamarin:</a:t>
            </a:r>
            <a:endParaRPr b="0" lang="en-US" sz="56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TextBox 41"/>
          <p:cNvSpPr/>
          <p:nvPr/>
        </p:nvSpPr>
        <p:spPr>
          <a:xfrm>
            <a:off x="1028880" y="6580080"/>
            <a:ext cx="6217920" cy="76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016"/>
              </a:lnSpc>
            </a:pPr>
            <a:r>
              <a:rPr b="0" lang="en-US" sz="2150" spc="-1" strike="noStrike">
                <a:solidFill>
                  <a:srgbClr val="ffffff"/>
                </a:solidFill>
                <a:latin typeface="Trocchi"/>
              </a:rPr>
              <a:t>Open source interactive toolkit owned by Drif Co</a:t>
            </a:r>
            <a:endParaRPr b="0" lang="en-US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TextBox 42"/>
          <p:cNvSpPr/>
          <p:nvPr/>
        </p:nvSpPr>
        <p:spPr>
          <a:xfrm>
            <a:off x="12332880" y="9076320"/>
            <a:ext cx="5769360" cy="74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940"/>
              </a:lnSpc>
            </a:pPr>
            <a:r>
              <a:rPr b="0" lang="en-US" sz="2100" spc="-1" strike="noStrike">
                <a:solidFill>
                  <a:srgbClr val="ffffff"/>
                </a:solidFill>
                <a:latin typeface="Trocchi"/>
              </a:rPr>
              <a:t>Open source interactive toolkit owned by microsoft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TextBox 43"/>
          <p:cNvSpPr/>
          <p:nvPr/>
        </p:nvSpPr>
        <p:spPr>
          <a:xfrm>
            <a:off x="3217320" y="5029200"/>
            <a:ext cx="1986120" cy="100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7937"/>
              </a:lnSpc>
            </a:pPr>
            <a:r>
              <a:rPr b="0" lang="en-US" sz="5670" spc="-1" strike="noStrike">
                <a:solidFill>
                  <a:srgbClr val="ffffff"/>
                </a:solidFill>
                <a:latin typeface="Abril Fatface"/>
              </a:rPr>
              <a:t>Ionic: </a:t>
            </a:r>
            <a:endParaRPr b="0" lang="en-US" sz="56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LibreOffice/7.4.4.2$Linux_X86_64 LibreOffice_project/40$Build-2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DAFetarWZng</dc:identifier>
  <dc:language>en-US</dc:language>
  <cp:lastModifiedBy/>
  <dcterms:modified xsi:type="dcterms:W3CDTF">2023-03-31T22:19:16Z</dcterms:modified>
  <cp:revision>2</cp:revision>
  <dc:subject/>
  <dc:title>A creative way to encourage everyone to think and share ideas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